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18"/>
  </p:notesMasterIdLst>
  <p:sldIdLst>
    <p:sldId id="256" r:id="rId2"/>
    <p:sldId id="272" r:id="rId3"/>
    <p:sldId id="273" r:id="rId4"/>
    <p:sldId id="260" r:id="rId5"/>
    <p:sldId id="261" r:id="rId6"/>
    <p:sldId id="262" r:id="rId7"/>
    <p:sldId id="274" r:id="rId8"/>
    <p:sldId id="263" r:id="rId9"/>
    <p:sldId id="264" r:id="rId10"/>
    <p:sldId id="265" r:id="rId11"/>
    <p:sldId id="266" r:id="rId12"/>
    <p:sldId id="267" r:id="rId13"/>
    <p:sldId id="268" r:id="rId14"/>
    <p:sldId id="269" r:id="rId15"/>
    <p:sldId id="270" r:id="rId16"/>
    <p:sldId id="271"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0099"/>
    <a:srgbClr val="33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4" autoAdjust="0"/>
    <p:restoredTop sz="94660"/>
  </p:normalViewPr>
  <p:slideViewPr>
    <p:cSldViewPr>
      <p:cViewPr varScale="1">
        <p:scale>
          <a:sx n="74" d="100"/>
          <a:sy n="74" d="100"/>
        </p:scale>
        <p:origin x="-10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pitchFamily="34" charset="0"/>
              </a:defRPr>
            </a:lvl1pPr>
          </a:lstStyle>
          <a:p>
            <a:pPr>
              <a:defRPr/>
            </a:pPr>
            <a:fld id="{2F92D68B-0FE1-4B62-8995-7C05F4BDA4E9}" type="datetimeFigureOut">
              <a:rPr lang="en-US"/>
              <a:pPr>
                <a:defRPr/>
              </a:pPr>
              <a:t>7/13/2011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atin typeface="Arial" pitchFamily="34" charset="0"/>
              </a:defRPr>
            </a:lvl1pPr>
          </a:lstStyle>
          <a:p>
            <a:pPr>
              <a:defRPr/>
            </a:pPr>
            <a:fld id="{8AB11BAE-10FD-4DB9-9089-C96767B1829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Schools will receive technical support and training via webinars.</a:t>
            </a:r>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F846B31-8F2F-4562-A237-F9E6217AD660}" type="slidenum">
              <a:rPr lang="en-US">
                <a:latin typeface="Arial" charset="0"/>
              </a:rPr>
              <a:pPr/>
              <a:t>1</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53E9F17-6F24-46DF-AFB7-6D410686F1E8}" type="slidenum">
              <a:rPr lang="en-US">
                <a:latin typeface="Arial" charset="0"/>
              </a:rPr>
              <a:pPr/>
              <a:t>10</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55B5AD-AC35-4FDA-A093-AC0B7C84F66D}" type="slidenum">
              <a:rPr lang="en-US">
                <a:latin typeface="Arial" charset="0"/>
              </a:rPr>
              <a:pPr/>
              <a:t>11</a:t>
            </a:fld>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378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19AD924-D1E1-452E-9867-CD82DC76D1E3}" type="slidenum">
              <a:rPr lang="en-US">
                <a:latin typeface="Arial" charset="0"/>
              </a:rPr>
              <a:pPr/>
              <a:t>12</a:t>
            </a:fld>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FC72EBD-EC5E-4E2B-91CD-FDFAB5386249}" type="slidenum">
              <a:rPr lang="en-US">
                <a:latin typeface="Arial" charset="0"/>
              </a:rPr>
              <a:pPr/>
              <a:t>13</a:t>
            </a:fld>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569601B-32AF-4691-B068-CAF989318181}" type="slidenum">
              <a:rPr lang="en-US">
                <a:latin typeface="Arial" charset="0"/>
              </a:rPr>
              <a:pPr/>
              <a:t>14</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E5296A0-C085-490F-9696-80CC7DC982A3}" type="slidenum">
              <a:rPr lang="en-US">
                <a:latin typeface="Arial" charset="0"/>
              </a:rPr>
              <a:pPr/>
              <a:t>15</a:t>
            </a:fld>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0DEE48-3AEF-4BCC-BA06-A7E3BEF4A6B8}" type="slidenum">
              <a:rPr lang="en-US">
                <a:latin typeface="Arial" charset="0"/>
              </a:rPr>
              <a:pPr/>
              <a:t>16</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EA85E9-228A-4D45-BB51-E5EDFEC9A19E}" type="slidenum">
              <a:rPr lang="en-US">
                <a:latin typeface="Arial" charset="0"/>
              </a:rPr>
              <a:pPr/>
              <a:t>2</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4B6FF1-824F-4BFC-8932-46EB8A30AD4E}" type="slidenum">
              <a:rPr lang="en-US">
                <a:latin typeface="Arial" charset="0"/>
              </a:rPr>
              <a:pPr/>
              <a:t>3</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D4A2ABF-5B30-4C44-9E40-C120CDBC5495}" type="slidenum">
              <a:rPr lang="en-US">
                <a:latin typeface="Arial" charset="0"/>
              </a:rPr>
              <a:pPr/>
              <a:t>4</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6FEC03-665C-4742-946A-9B8C72E00AE7}" type="slidenum">
              <a:rPr lang="en-US">
                <a:latin typeface="Arial" charset="0"/>
              </a:rPr>
              <a:pPr/>
              <a:t>5</a:t>
            </a:fld>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C4DCA3-8DC5-430E-AEDA-4ED4F1081E17}" type="slidenum">
              <a:rPr lang="en-US">
                <a:latin typeface="Arial" charset="0"/>
              </a:rPr>
              <a:pPr/>
              <a:t>6</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577987-3230-48C6-A205-D730CA760D7D}" type="slidenum">
              <a:rPr lang="en-US">
                <a:latin typeface="Arial" charset="0"/>
              </a:rPr>
              <a:pPr/>
              <a:t>7</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176949-B4F6-4BB6-86CE-D737B603E4E5}" type="slidenum">
              <a:rPr lang="en-US">
                <a:latin typeface="Arial" charset="0"/>
              </a:rPr>
              <a:pPr/>
              <a:t>8</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5E920D3-4FC7-4B28-A527-30655B663F12}" type="slidenum">
              <a:rPr lang="en-US">
                <a:latin typeface="Arial" charset="0"/>
              </a:rPr>
              <a:pPr/>
              <a:t>9</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E50B81B6-ABF7-4EAF-B9E6-A785D4BC7BA3}" type="datetimeFigureOut">
              <a:rPr lang="en-US"/>
              <a:pPr>
                <a:defRPr/>
              </a:pPr>
              <a:t>7/13/2011</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745C8F41-3D9D-4E53-A5EC-3A8731D125B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C24F862-001C-4125-9BA3-E5F908B9822A}" type="datetimeFigureOut">
              <a:rPr lang="en-US"/>
              <a:pPr>
                <a:defRPr/>
              </a:pPr>
              <a:t>7/13/2011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F517FE4-59C2-4E51-A6F9-BEB45B80409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0EB450E-8C35-446D-A93D-2C3C56E70497}" type="datetimeFigureOut">
              <a:rPr lang="en-US"/>
              <a:pPr>
                <a:defRPr/>
              </a:pPr>
              <a:t>7/13/2011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4993CF81-6C5A-4C0E-8610-F08C57378B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861A3DB1-6A21-45B4-A0B5-CECC363CC6A1}" type="datetimeFigureOut">
              <a:rPr lang="en-US"/>
              <a:pPr>
                <a:defRPr/>
              </a:pPr>
              <a:t>7/13/2011</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B92CEA1A-A9AE-4C99-BBF0-E1EBE2772A4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51FD855C-1414-44F5-ABE5-E7D52B40D263}" type="datetimeFigureOut">
              <a:rPr lang="en-US"/>
              <a:pPr>
                <a:defRPr/>
              </a:pPr>
              <a:t>7/13/2011</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8D9A1251-EBCB-4C69-ADB2-6B54788B3E0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FDC8371A-FD4C-4AE0-9E0F-7B29AF25AAFF}" type="datetimeFigureOut">
              <a:rPr lang="en-US"/>
              <a:pPr>
                <a:defRPr/>
              </a:pPr>
              <a:t>7/13/2011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FED5EF6A-B754-4FCE-AC10-B700B4D36B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D2B916A9-E125-4916-A663-FC3F01704B33}" type="datetimeFigureOut">
              <a:rPr lang="en-US"/>
              <a:pPr>
                <a:defRPr/>
              </a:pPr>
              <a:t>7/13/2011</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D63E0E29-C3B0-4227-AD53-4505F39705D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CF49AD17-ED45-4077-B52E-124A179631B9}" type="datetimeFigureOut">
              <a:rPr lang="en-US"/>
              <a:pPr>
                <a:defRPr/>
              </a:pPr>
              <a:t>7/13/2011</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2EB1A67C-1FC2-40F0-8629-FFA165928CE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16030316-10C3-4B9A-BAEA-112FFE792A25}" type="datetimeFigureOut">
              <a:rPr lang="en-US"/>
              <a:pPr>
                <a:defRPr/>
              </a:pPr>
              <a:t>7/13/2011</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AA7BA02-EA62-42F5-8147-D5E5A899CA6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9ACEC9A4-4F0E-45FE-8026-50881255C7E1}" type="datetimeFigureOut">
              <a:rPr lang="en-US"/>
              <a:pPr>
                <a:defRPr/>
              </a:pPr>
              <a:t>7/13/2011</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A7D92709-6526-4528-A34C-9E89247409A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FE363844-C788-469C-85FA-0237C6CAAEED}" type="datetimeFigureOut">
              <a:rPr lang="en-US"/>
              <a:pPr>
                <a:defRPr/>
              </a:pPr>
              <a:t>7/13/2011</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D724DCE-F71A-453F-974B-8F0F606B1205}"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fld id="{8CA262AA-CC9D-473D-B1A5-3B18DBA50B3C}" type="datetimeFigureOut">
              <a:rPr lang="en-US"/>
              <a:pPr>
                <a:defRPr/>
              </a:pPr>
              <a:t>7/13/2011</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latin typeface="Arial" charset="0"/>
              </a:defRPr>
            </a:lvl1pPr>
            <a:extLst/>
          </a:lstStyle>
          <a:p>
            <a:pPr>
              <a:defRPr/>
            </a:pPr>
            <a:fld id="{0980A2CA-D698-49B5-8DF1-EDAF140FF9B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5" r:id="rId1"/>
    <p:sldLayoutId id="2147484021" r:id="rId2"/>
    <p:sldLayoutId id="2147484026" r:id="rId3"/>
    <p:sldLayoutId id="2147484027" r:id="rId4"/>
    <p:sldLayoutId id="2147484028" r:id="rId5"/>
    <p:sldLayoutId id="2147484029" r:id="rId6"/>
    <p:sldLayoutId id="2147484022" r:id="rId7"/>
    <p:sldLayoutId id="2147484030" r:id="rId8"/>
    <p:sldLayoutId id="2147484031" r:id="rId9"/>
    <p:sldLayoutId id="2147484023" r:id="rId10"/>
    <p:sldLayoutId id="2147484024"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support@hkusa.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noAutofit/>
          </a:bodyPr>
          <a:lstStyle/>
          <a:p>
            <a:pPr eaLnBrk="1" fontAlgn="auto" hangingPunct="1">
              <a:spcAft>
                <a:spcPts val="0"/>
              </a:spcAft>
              <a:defRPr/>
            </a:pPr>
            <a:r>
              <a:rPr lang="en-US" sz="7200" dirty="0" smtClean="0">
                <a:latin typeface="Calibri" pitchFamily="34" charset="0"/>
              </a:rPr>
              <a:t>FITNESSGRAM</a:t>
            </a:r>
            <a:r>
              <a:rPr lang="en-US" sz="7200" dirty="0" smtClean="0">
                <a:latin typeface="Calibri" pitchFamily="34" charset="0"/>
                <a:cs typeface="Arial"/>
              </a:rPr>
              <a:t>®</a:t>
            </a:r>
            <a:r>
              <a:rPr lang="en-US" sz="7200" dirty="0" smtClean="0">
                <a:latin typeface="Calibri" pitchFamily="34" charset="0"/>
              </a:rPr>
              <a:t> 9 Training for Georgia </a:t>
            </a:r>
          </a:p>
        </p:txBody>
      </p:sp>
      <p:sp>
        <p:nvSpPr>
          <p:cNvPr id="9219" name="Subtitle 2"/>
          <p:cNvSpPr>
            <a:spLocks noGrp="1"/>
          </p:cNvSpPr>
          <p:nvPr>
            <p:ph type="subTitle" idx="1"/>
          </p:nvPr>
        </p:nvSpPr>
        <p:spPr>
          <a:xfrm>
            <a:off x="685800" y="3611563"/>
            <a:ext cx="7772400" cy="1200150"/>
          </a:xfrm>
        </p:spPr>
        <p:txBody>
          <a:bodyPr/>
          <a:lstStyle/>
          <a:p>
            <a:pPr marR="0" eaLnBrk="1" hangingPunct="1">
              <a:buFont typeface="Arial" charset="0"/>
              <a:buNone/>
            </a:pPr>
            <a:endParaRPr lang="en-US" b="1" smtClean="0">
              <a:solidFill>
                <a:srgbClr val="00336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229600" cy="1143000"/>
          </a:xfrm>
        </p:spPr>
        <p:txBody>
          <a:bodyPr>
            <a:normAutofit/>
          </a:bodyPr>
          <a:lstStyle/>
          <a:p>
            <a:pPr eaLnBrk="1" fontAlgn="auto" hangingPunct="1">
              <a:spcAft>
                <a:spcPts val="0"/>
              </a:spcAft>
              <a:defRPr/>
            </a:pPr>
            <a:r>
              <a:rPr lang="en-US" sz="4000" dirty="0" smtClean="0"/>
              <a:t>Step 3: My Classes</a:t>
            </a:r>
            <a:endParaRPr lang="en-US" sz="4000" dirty="0"/>
          </a:p>
        </p:txBody>
      </p:sp>
      <p:pic>
        <p:nvPicPr>
          <p:cNvPr id="18435" name="Content Placeholder 3"/>
          <p:cNvPicPr>
            <a:picLocks noGrp="1"/>
          </p:cNvPicPr>
          <p:nvPr>
            <p:ph idx="1"/>
          </p:nvPr>
        </p:nvPicPr>
        <p:blipFill>
          <a:blip r:embed="rId3" cstate="print"/>
          <a:srcRect/>
          <a:stretch>
            <a:fillRect/>
          </a:stretch>
        </p:blipFill>
        <p:spPr>
          <a:xfrm>
            <a:off x="304800" y="1524000"/>
            <a:ext cx="5638800" cy="3886200"/>
          </a:xfrm>
        </p:spPr>
      </p:pic>
      <p:sp>
        <p:nvSpPr>
          <p:cNvPr id="18436" name="TextBox 4"/>
          <p:cNvSpPr txBox="1">
            <a:spLocks noChangeArrowheads="1"/>
          </p:cNvSpPr>
          <p:nvPr/>
        </p:nvSpPr>
        <p:spPr bwMode="auto">
          <a:xfrm>
            <a:off x="6172200" y="1600200"/>
            <a:ext cx="2514600" cy="4708981"/>
          </a:xfrm>
          <a:prstGeom prst="rect">
            <a:avLst/>
          </a:prstGeom>
          <a:noFill/>
          <a:ln w="9525">
            <a:noFill/>
            <a:miter lim="800000"/>
            <a:headEnd/>
            <a:tailEnd/>
          </a:ln>
        </p:spPr>
        <p:txBody>
          <a:bodyPr>
            <a:spAutoFit/>
          </a:bodyPr>
          <a:lstStyle/>
          <a:p>
            <a:r>
              <a:rPr lang="en-US" sz="2000" dirty="0">
                <a:latin typeface="Calibri" pitchFamily="34" charset="0"/>
              </a:rPr>
              <a:t>Your name will be listed here.</a:t>
            </a:r>
          </a:p>
          <a:p>
            <a:endParaRPr lang="en-US" sz="2000" dirty="0">
              <a:latin typeface="Calibri" pitchFamily="34" charset="0"/>
            </a:endParaRPr>
          </a:p>
          <a:p>
            <a:r>
              <a:rPr lang="en-US" sz="2000" dirty="0">
                <a:latin typeface="Calibri" pitchFamily="34" charset="0"/>
              </a:rPr>
              <a:t>In My Classes, you should see all your classes and student rosters. </a:t>
            </a:r>
            <a:r>
              <a:rPr lang="en-US" sz="2000" dirty="0" smtClean="0">
                <a:latin typeface="Calibri" pitchFamily="34" charset="0"/>
              </a:rPr>
              <a:t>You </a:t>
            </a:r>
            <a:r>
              <a:rPr lang="en-US" sz="2000" dirty="0">
                <a:latin typeface="Calibri" pitchFamily="34" charset="0"/>
              </a:rPr>
              <a:t>will not be able to add/edit/delete class names or students.</a:t>
            </a:r>
          </a:p>
          <a:p>
            <a:endParaRPr lang="en-US" sz="2000" dirty="0">
              <a:latin typeface="Calibri" pitchFamily="34" charset="0"/>
            </a:endParaRPr>
          </a:p>
          <a:p>
            <a:r>
              <a:rPr lang="en-US" sz="2000" dirty="0">
                <a:latin typeface="Calibri" pitchFamily="34" charset="0"/>
              </a:rPr>
              <a:t>If you do not, then you  need to contact your IT staff or PE district supervisor.</a:t>
            </a:r>
          </a:p>
        </p:txBody>
      </p:sp>
      <p:cxnSp>
        <p:nvCxnSpPr>
          <p:cNvPr id="8" name="Straight Connector 7"/>
          <p:cNvCxnSpPr/>
          <p:nvPr/>
        </p:nvCxnSpPr>
        <p:spPr>
          <a:xfrm rot="10800000">
            <a:off x="2362200" y="3048000"/>
            <a:ext cx="381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3695701" y="3162300"/>
            <a:ext cx="2286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2247901" y="3162300"/>
            <a:ext cx="2286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915400" cy="1143000"/>
          </a:xfrm>
        </p:spPr>
        <p:txBody>
          <a:bodyPr>
            <a:noAutofit/>
          </a:bodyPr>
          <a:lstStyle/>
          <a:p>
            <a:pPr eaLnBrk="1" fontAlgn="auto" hangingPunct="1">
              <a:spcAft>
                <a:spcPts val="0"/>
              </a:spcAft>
              <a:defRPr/>
            </a:pPr>
            <a:r>
              <a:rPr lang="en-US" sz="4000" dirty="0" smtClean="0"/>
              <a:t>Step 4: Creating the FG Test Event</a:t>
            </a:r>
            <a:endParaRPr lang="en-US" sz="4000" dirty="0"/>
          </a:p>
        </p:txBody>
      </p:sp>
      <p:pic>
        <p:nvPicPr>
          <p:cNvPr id="19459" name="Picture 2"/>
          <p:cNvPicPr>
            <a:picLocks noGrp="1" noChangeAspect="1" noChangeArrowheads="1"/>
          </p:cNvPicPr>
          <p:nvPr>
            <p:ph idx="1"/>
          </p:nvPr>
        </p:nvPicPr>
        <p:blipFill>
          <a:blip r:embed="rId3" cstate="print"/>
          <a:srcRect/>
          <a:stretch>
            <a:fillRect/>
          </a:stretch>
        </p:blipFill>
        <p:spPr>
          <a:xfrm>
            <a:off x="228600" y="1524000"/>
            <a:ext cx="6097588" cy="3700463"/>
          </a:xfrm>
          <a:noFill/>
        </p:spPr>
      </p:pic>
      <p:sp>
        <p:nvSpPr>
          <p:cNvPr id="6" name="TextBox 5"/>
          <p:cNvSpPr txBox="1"/>
          <p:nvPr/>
        </p:nvSpPr>
        <p:spPr>
          <a:xfrm>
            <a:off x="6629400" y="1371600"/>
            <a:ext cx="2057400" cy="4370427"/>
          </a:xfrm>
          <a:prstGeom prst="rect">
            <a:avLst/>
          </a:prstGeom>
          <a:noFill/>
        </p:spPr>
        <p:txBody>
          <a:bodyPr>
            <a:spAutoFit/>
          </a:bodyPr>
          <a:lstStyle/>
          <a:p>
            <a:pPr marL="342900" indent="-342900">
              <a:buFontTx/>
              <a:buAutoNum type="arabicPeriod"/>
              <a:defRPr/>
            </a:pPr>
            <a:r>
              <a:rPr lang="en-US" sz="2000" dirty="0">
                <a:latin typeface="Calibri" pitchFamily="34" charset="0"/>
              </a:rPr>
              <a:t>Click on the </a:t>
            </a:r>
            <a:r>
              <a:rPr lang="en-US" sz="2000" dirty="0" err="1">
                <a:latin typeface="Calibri" pitchFamily="34" charset="0"/>
              </a:rPr>
              <a:t>Fitnessgram</a:t>
            </a:r>
            <a:r>
              <a:rPr lang="en-US" sz="2000" dirty="0">
                <a:latin typeface="Calibri" pitchFamily="34" charset="0"/>
              </a:rPr>
              <a:t> icon on the left. </a:t>
            </a:r>
          </a:p>
          <a:p>
            <a:pPr marL="342900" indent="-342900">
              <a:buFontTx/>
              <a:buAutoNum type="arabicPeriod"/>
              <a:defRPr/>
            </a:pPr>
            <a:r>
              <a:rPr lang="en-US" sz="2000" dirty="0">
                <a:latin typeface="Calibri" pitchFamily="34" charset="0"/>
              </a:rPr>
              <a:t>Make sure you select the right class at top of screen.</a:t>
            </a:r>
          </a:p>
          <a:p>
            <a:pPr marL="342900" indent="-342900">
              <a:buFontTx/>
              <a:buAutoNum type="arabicPeriod"/>
              <a:defRPr/>
            </a:pPr>
            <a:r>
              <a:rPr lang="en-US" sz="2000" dirty="0">
                <a:latin typeface="Calibri" pitchFamily="34" charset="0"/>
              </a:rPr>
              <a:t>Click the Create button (in green).</a:t>
            </a:r>
          </a:p>
          <a:p>
            <a:pPr marL="342900" indent="-342900">
              <a:buFontTx/>
              <a:buAutoNum type="arabicPeriod"/>
              <a:defRPr/>
            </a:pPr>
            <a:r>
              <a:rPr lang="en-US" sz="2000" dirty="0">
                <a:latin typeface="Calibri" pitchFamily="34" charset="0"/>
              </a:rPr>
              <a:t>A form will appear. </a:t>
            </a:r>
          </a:p>
          <a:p>
            <a:pPr>
              <a:defRPr/>
            </a:pPr>
            <a:endParaRPr lang="en-US" dirty="0"/>
          </a:p>
        </p:txBody>
      </p:sp>
      <p:sp>
        <p:nvSpPr>
          <p:cNvPr id="19461" name="TextBox 4"/>
          <p:cNvSpPr txBox="1">
            <a:spLocks noChangeArrowheads="1"/>
          </p:cNvSpPr>
          <p:nvPr/>
        </p:nvSpPr>
        <p:spPr bwMode="auto">
          <a:xfrm>
            <a:off x="152400" y="2819400"/>
            <a:ext cx="1295400" cy="584775"/>
          </a:xfrm>
          <a:prstGeom prst="rect">
            <a:avLst/>
          </a:prstGeom>
          <a:noFill/>
          <a:ln w="9525">
            <a:noFill/>
            <a:miter lim="800000"/>
            <a:headEnd/>
            <a:tailEnd/>
          </a:ln>
        </p:spPr>
        <p:txBody>
          <a:bodyPr wrap="square">
            <a:spAutoFit/>
          </a:bodyPr>
          <a:lstStyle/>
          <a:p>
            <a:pPr algn="ctr"/>
            <a:r>
              <a:rPr lang="en-US" sz="1600" dirty="0" err="1">
                <a:latin typeface="Calibri" pitchFamily="34" charset="0"/>
              </a:rPr>
              <a:t>Fitnessgram</a:t>
            </a:r>
            <a:r>
              <a:rPr lang="en-US" sz="1600" dirty="0">
                <a:latin typeface="Calibri" pitchFamily="34" charset="0"/>
              </a:rPr>
              <a:t> icon</a:t>
            </a:r>
          </a:p>
        </p:txBody>
      </p:sp>
      <p:cxnSp>
        <p:nvCxnSpPr>
          <p:cNvPr id="8" name="Straight Arrow Connector 7"/>
          <p:cNvCxnSpPr>
            <a:stCxn id="19461" idx="3"/>
          </p:cNvCxnSpPr>
          <p:nvPr/>
        </p:nvCxnSpPr>
        <p:spPr>
          <a:xfrm flipV="1">
            <a:off x="1447800" y="3048000"/>
            <a:ext cx="457200" cy="637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657600" y="2667000"/>
            <a:ext cx="2971800" cy="76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915400" cy="1143000"/>
          </a:xfrm>
        </p:spPr>
        <p:txBody>
          <a:bodyPr>
            <a:noAutofit/>
          </a:bodyPr>
          <a:lstStyle/>
          <a:p>
            <a:pPr eaLnBrk="1" fontAlgn="auto" hangingPunct="1">
              <a:spcAft>
                <a:spcPts val="0"/>
              </a:spcAft>
              <a:defRPr/>
            </a:pPr>
            <a:r>
              <a:rPr lang="en-US" sz="4000" dirty="0" smtClean="0"/>
              <a:t>Step 4: Creating the FG Test Event</a:t>
            </a:r>
            <a:endParaRPr lang="en-US" sz="4000" dirty="0"/>
          </a:p>
        </p:txBody>
      </p:sp>
      <p:pic>
        <p:nvPicPr>
          <p:cNvPr id="20483" name="Picture 2"/>
          <p:cNvPicPr>
            <a:picLocks noGrp="1" noChangeAspect="1" noChangeArrowheads="1"/>
          </p:cNvPicPr>
          <p:nvPr>
            <p:ph idx="1"/>
          </p:nvPr>
        </p:nvPicPr>
        <p:blipFill>
          <a:blip r:embed="rId3" cstate="print"/>
          <a:srcRect/>
          <a:stretch>
            <a:fillRect/>
          </a:stretch>
        </p:blipFill>
        <p:spPr>
          <a:xfrm>
            <a:off x="228600" y="1447800"/>
            <a:ext cx="5719763" cy="3471863"/>
          </a:xfrm>
          <a:noFill/>
        </p:spPr>
      </p:pic>
      <p:sp>
        <p:nvSpPr>
          <p:cNvPr id="5" name="TextBox 4"/>
          <p:cNvSpPr txBox="1"/>
          <p:nvPr/>
        </p:nvSpPr>
        <p:spPr>
          <a:xfrm>
            <a:off x="5943600" y="1143000"/>
            <a:ext cx="3048000" cy="5909310"/>
          </a:xfrm>
          <a:prstGeom prst="rect">
            <a:avLst/>
          </a:prstGeom>
          <a:noFill/>
        </p:spPr>
        <p:txBody>
          <a:bodyPr wrap="square">
            <a:spAutoFit/>
          </a:bodyPr>
          <a:lstStyle/>
          <a:p>
            <a:pPr>
              <a:defRPr/>
            </a:pPr>
            <a:r>
              <a:rPr lang="en-US" b="1" dirty="0">
                <a:latin typeface="Calibri" pitchFamily="34" charset="0"/>
              </a:rPr>
              <a:t>Follow the </a:t>
            </a:r>
            <a:r>
              <a:rPr lang="en-US" b="1" dirty="0">
                <a:solidFill>
                  <a:srgbClr val="C00000"/>
                </a:solidFill>
                <a:latin typeface="Calibri" pitchFamily="34" charset="0"/>
              </a:rPr>
              <a:t>THREE </a:t>
            </a:r>
            <a:r>
              <a:rPr lang="en-US" b="1" dirty="0">
                <a:latin typeface="Calibri" pitchFamily="34" charset="0"/>
              </a:rPr>
              <a:t>steps on the form:</a:t>
            </a:r>
          </a:p>
          <a:p>
            <a:pPr marL="182880" indent="-342900">
              <a:defRPr/>
            </a:pPr>
            <a:r>
              <a:rPr lang="en-US" dirty="0">
                <a:latin typeface="Calibri" pitchFamily="34" charset="0"/>
              </a:rPr>
              <a:t>Step 1: Use the </a:t>
            </a:r>
            <a:r>
              <a:rPr lang="en-US" dirty="0" smtClean="0">
                <a:latin typeface="Calibri" pitchFamily="34" charset="0"/>
              </a:rPr>
              <a:t>naming convention </a:t>
            </a:r>
            <a:r>
              <a:rPr lang="en-US" dirty="0">
                <a:latin typeface="Calibri" pitchFamily="34" charset="0"/>
              </a:rPr>
              <a:t>if indicated by your PE supervisor. </a:t>
            </a:r>
            <a:r>
              <a:rPr lang="en-US" dirty="0" smtClean="0">
                <a:latin typeface="Calibri" pitchFamily="34" charset="0"/>
              </a:rPr>
              <a:t>Enter </a:t>
            </a:r>
            <a:r>
              <a:rPr lang="en-US" dirty="0">
                <a:latin typeface="Calibri" pitchFamily="34" charset="0"/>
              </a:rPr>
              <a:t>a date for the test event.</a:t>
            </a:r>
          </a:p>
          <a:p>
            <a:pPr marL="182880" indent="-342900">
              <a:defRPr/>
            </a:pPr>
            <a:r>
              <a:rPr lang="en-US" dirty="0">
                <a:latin typeface="Calibri" pitchFamily="34" charset="0"/>
              </a:rPr>
              <a:t>Step 2: Select your test items. The GA DOE has mandated the test items (see FAQ for mandated test items). Use scroll bar on right to see entire form.</a:t>
            </a:r>
          </a:p>
          <a:p>
            <a:pPr marL="182880" indent="-342900">
              <a:defRPr/>
            </a:pPr>
            <a:r>
              <a:rPr lang="en-US" dirty="0">
                <a:latin typeface="Calibri" pitchFamily="34" charset="0"/>
              </a:rPr>
              <a:t>Step 3: Make your selections here with regard to printing body comp information or printing the student/parent reports in Spanish instead of English.</a:t>
            </a:r>
          </a:p>
          <a:p>
            <a:pPr marL="182880" indent="-342900">
              <a:defRPr/>
            </a:pPr>
            <a:r>
              <a:rPr lang="en-US" dirty="0">
                <a:latin typeface="Calibri" pitchFamily="34" charset="0"/>
              </a:rPr>
              <a:t>Click the Save button when completed.</a:t>
            </a:r>
          </a:p>
          <a:p>
            <a:pPr>
              <a:defRPr/>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229600" cy="1143000"/>
          </a:xfrm>
        </p:spPr>
        <p:txBody>
          <a:bodyPr>
            <a:normAutofit/>
          </a:bodyPr>
          <a:lstStyle/>
          <a:p>
            <a:pPr eaLnBrk="1" fontAlgn="auto" hangingPunct="1">
              <a:spcAft>
                <a:spcPts val="0"/>
              </a:spcAft>
              <a:defRPr/>
            </a:pPr>
            <a:r>
              <a:rPr lang="en-US" sz="4000" dirty="0" smtClean="0"/>
              <a:t>Step 5: Enter FG Scores</a:t>
            </a:r>
            <a:endParaRPr lang="en-US" sz="4000" dirty="0"/>
          </a:p>
        </p:txBody>
      </p:sp>
      <p:pic>
        <p:nvPicPr>
          <p:cNvPr id="21507" name="Picture 2"/>
          <p:cNvPicPr>
            <a:picLocks noGrp="1" noChangeAspect="1" noChangeArrowheads="1"/>
          </p:cNvPicPr>
          <p:nvPr>
            <p:ph idx="1"/>
          </p:nvPr>
        </p:nvPicPr>
        <p:blipFill>
          <a:blip r:embed="rId3" cstate="print"/>
          <a:srcRect/>
          <a:stretch>
            <a:fillRect/>
          </a:stretch>
        </p:blipFill>
        <p:spPr>
          <a:xfrm>
            <a:off x="381000" y="1752600"/>
            <a:ext cx="6026150" cy="3657600"/>
          </a:xfrm>
          <a:noFill/>
        </p:spPr>
      </p:pic>
      <p:sp>
        <p:nvSpPr>
          <p:cNvPr id="5" name="TextBox 4"/>
          <p:cNvSpPr txBox="1"/>
          <p:nvPr/>
        </p:nvSpPr>
        <p:spPr>
          <a:xfrm>
            <a:off x="6629400" y="1600200"/>
            <a:ext cx="2286000" cy="4370427"/>
          </a:xfrm>
          <a:prstGeom prst="rect">
            <a:avLst/>
          </a:prstGeom>
          <a:noFill/>
        </p:spPr>
        <p:txBody>
          <a:bodyPr>
            <a:spAutoFit/>
          </a:bodyPr>
          <a:lstStyle/>
          <a:p>
            <a:pPr marL="342900" indent="-342900">
              <a:buFontTx/>
              <a:buAutoNum type="arabicPeriod"/>
              <a:defRPr/>
            </a:pPr>
            <a:r>
              <a:rPr lang="en-US" sz="2000" dirty="0">
                <a:latin typeface="Calibri" pitchFamily="34" charset="0"/>
              </a:rPr>
              <a:t>Once you have created the test event, click on the FG icon again.</a:t>
            </a:r>
          </a:p>
          <a:p>
            <a:pPr marL="342900" indent="-342900">
              <a:buFontTx/>
              <a:buAutoNum type="arabicPeriod"/>
              <a:defRPr/>
            </a:pPr>
            <a:r>
              <a:rPr lang="en-US" sz="2000" dirty="0">
                <a:latin typeface="Calibri" pitchFamily="34" charset="0"/>
              </a:rPr>
              <a:t>Select the checkbox of the test event you just created.</a:t>
            </a:r>
          </a:p>
          <a:p>
            <a:pPr marL="342900" indent="-342900">
              <a:buFontTx/>
              <a:buAutoNum type="arabicPeriod"/>
              <a:defRPr/>
            </a:pPr>
            <a:r>
              <a:rPr lang="en-US" sz="2000" dirty="0">
                <a:latin typeface="Calibri" pitchFamily="34" charset="0"/>
              </a:rPr>
              <a:t>Click on the Scores button to enter student results. </a:t>
            </a:r>
          </a:p>
          <a:p>
            <a:pPr>
              <a:defRPr/>
            </a:pPr>
            <a:endParaRPr lang="en-US" dirty="0"/>
          </a:p>
        </p:txBody>
      </p:sp>
      <p:cxnSp>
        <p:nvCxnSpPr>
          <p:cNvPr id="7" name="Straight Arrow Connector 6"/>
          <p:cNvCxnSpPr/>
          <p:nvPr/>
        </p:nvCxnSpPr>
        <p:spPr>
          <a:xfrm rot="10800000">
            <a:off x="4419600" y="3276600"/>
            <a:ext cx="2209800" cy="1295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229600" cy="1143000"/>
          </a:xfrm>
        </p:spPr>
        <p:txBody>
          <a:bodyPr>
            <a:normAutofit/>
          </a:bodyPr>
          <a:lstStyle/>
          <a:p>
            <a:pPr eaLnBrk="1" fontAlgn="auto" hangingPunct="1">
              <a:spcAft>
                <a:spcPts val="0"/>
              </a:spcAft>
              <a:defRPr/>
            </a:pPr>
            <a:r>
              <a:rPr lang="en-US" sz="4000" dirty="0" smtClean="0"/>
              <a:t>Step 5: Enter FG Scores</a:t>
            </a:r>
            <a:endParaRPr lang="en-US" sz="4000" dirty="0"/>
          </a:p>
        </p:txBody>
      </p:sp>
      <p:pic>
        <p:nvPicPr>
          <p:cNvPr id="22531" name="Picture 2"/>
          <p:cNvPicPr>
            <a:picLocks noGrp="1" noChangeAspect="1" noChangeArrowheads="1"/>
          </p:cNvPicPr>
          <p:nvPr>
            <p:ph idx="1"/>
          </p:nvPr>
        </p:nvPicPr>
        <p:blipFill>
          <a:blip r:embed="rId3" cstate="print"/>
          <a:srcRect/>
          <a:stretch>
            <a:fillRect/>
          </a:stretch>
        </p:blipFill>
        <p:spPr>
          <a:xfrm>
            <a:off x="304800" y="1524000"/>
            <a:ext cx="6151563" cy="3733800"/>
          </a:xfrm>
          <a:noFill/>
        </p:spPr>
      </p:pic>
      <p:sp>
        <p:nvSpPr>
          <p:cNvPr id="22532" name="TextBox 4"/>
          <p:cNvSpPr txBox="1">
            <a:spLocks noChangeArrowheads="1"/>
          </p:cNvSpPr>
          <p:nvPr/>
        </p:nvSpPr>
        <p:spPr bwMode="auto">
          <a:xfrm>
            <a:off x="6629400" y="1524000"/>
            <a:ext cx="2133600" cy="5324535"/>
          </a:xfrm>
          <a:prstGeom prst="rect">
            <a:avLst/>
          </a:prstGeom>
          <a:noFill/>
          <a:ln w="9525">
            <a:noFill/>
            <a:miter lim="800000"/>
            <a:headEnd/>
            <a:tailEnd/>
          </a:ln>
        </p:spPr>
        <p:txBody>
          <a:bodyPr>
            <a:spAutoFit/>
          </a:bodyPr>
          <a:lstStyle/>
          <a:p>
            <a:r>
              <a:rPr lang="en-US" sz="2000" dirty="0">
                <a:latin typeface="Calibri" pitchFamily="34" charset="0"/>
              </a:rPr>
              <a:t>Using your TAB or ARROW keys on your keyboard, you can enter scores across the grid for a student or down to enter scores for a specific test item.</a:t>
            </a:r>
          </a:p>
          <a:p>
            <a:endParaRPr lang="en-US" sz="2000" dirty="0">
              <a:latin typeface="Calibri" pitchFamily="34" charset="0"/>
            </a:endParaRPr>
          </a:p>
          <a:p>
            <a:r>
              <a:rPr lang="en-US" sz="2000" dirty="0">
                <a:latin typeface="Calibri" pitchFamily="34" charset="0"/>
              </a:rPr>
              <a:t>Because Internet connectivity can always be an issue, </a:t>
            </a:r>
            <a:r>
              <a:rPr lang="en-US" sz="2000" dirty="0" smtClean="0">
                <a:latin typeface="Calibri" pitchFamily="34" charset="0"/>
              </a:rPr>
              <a:t>remember to </a:t>
            </a:r>
            <a:r>
              <a:rPr lang="en-US" sz="2000" dirty="0">
                <a:latin typeface="Calibri" pitchFamily="34" charset="0"/>
              </a:rPr>
              <a:t>use the SAVE button and save often. </a:t>
            </a:r>
          </a:p>
        </p:txBody>
      </p:sp>
      <p:cxnSp>
        <p:nvCxnSpPr>
          <p:cNvPr id="6" name="Straight Arrow Connector 5"/>
          <p:cNvCxnSpPr/>
          <p:nvPr/>
        </p:nvCxnSpPr>
        <p:spPr>
          <a:xfrm rot="5400000">
            <a:off x="2743201" y="2590800"/>
            <a:ext cx="3048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229600" cy="1143000"/>
          </a:xfrm>
        </p:spPr>
        <p:txBody>
          <a:bodyPr>
            <a:normAutofit/>
          </a:bodyPr>
          <a:lstStyle/>
          <a:p>
            <a:pPr eaLnBrk="1" fontAlgn="auto" hangingPunct="1">
              <a:spcAft>
                <a:spcPts val="0"/>
              </a:spcAft>
              <a:defRPr/>
            </a:pPr>
            <a:r>
              <a:rPr lang="en-US" sz="4000" dirty="0" smtClean="0"/>
              <a:t>Step 6: Reports</a:t>
            </a:r>
            <a:endParaRPr lang="en-US" sz="4000" dirty="0"/>
          </a:p>
        </p:txBody>
      </p:sp>
      <p:pic>
        <p:nvPicPr>
          <p:cNvPr id="23555" name="Picture 2"/>
          <p:cNvPicPr>
            <a:picLocks noGrp="1" noChangeAspect="1" noChangeArrowheads="1"/>
          </p:cNvPicPr>
          <p:nvPr>
            <p:ph idx="1"/>
          </p:nvPr>
        </p:nvPicPr>
        <p:blipFill>
          <a:blip r:embed="rId3" cstate="print"/>
          <a:srcRect/>
          <a:stretch>
            <a:fillRect/>
          </a:stretch>
        </p:blipFill>
        <p:spPr>
          <a:xfrm>
            <a:off x="228600" y="1447800"/>
            <a:ext cx="6019800" cy="3962400"/>
          </a:xfrm>
          <a:noFill/>
        </p:spPr>
      </p:pic>
      <p:sp>
        <p:nvSpPr>
          <p:cNvPr id="5" name="TextBox 4"/>
          <p:cNvSpPr txBox="1"/>
          <p:nvPr/>
        </p:nvSpPr>
        <p:spPr>
          <a:xfrm>
            <a:off x="6400800" y="1447800"/>
            <a:ext cx="2590800" cy="4555093"/>
          </a:xfrm>
          <a:prstGeom prst="rect">
            <a:avLst/>
          </a:prstGeom>
          <a:noFill/>
        </p:spPr>
        <p:txBody>
          <a:bodyPr>
            <a:spAutoFit/>
          </a:bodyPr>
          <a:lstStyle/>
          <a:p>
            <a:pPr>
              <a:spcAft>
                <a:spcPts val="600"/>
              </a:spcAft>
              <a:defRPr/>
            </a:pPr>
            <a:r>
              <a:rPr lang="en-US" sz="2000" dirty="0">
                <a:latin typeface="Calibri" pitchFamily="34" charset="0"/>
              </a:rPr>
              <a:t>Click on the Reports icon on the left. </a:t>
            </a:r>
          </a:p>
          <a:p>
            <a:pPr marL="342900" indent="-342900">
              <a:spcAft>
                <a:spcPts val="600"/>
              </a:spcAft>
              <a:buFontTx/>
              <a:buAutoNum type="arabicPeriod"/>
              <a:defRPr/>
            </a:pPr>
            <a:r>
              <a:rPr lang="en-US" sz="2000" dirty="0">
                <a:latin typeface="Calibri" pitchFamily="34" charset="0"/>
              </a:rPr>
              <a:t>Details and Stats offer a variety of reports for students, parents, and teachers.  Samples are provided.  </a:t>
            </a:r>
            <a:endParaRPr lang="en-US" sz="2000" u="sng" dirty="0">
              <a:latin typeface="Calibri" pitchFamily="34" charset="0"/>
            </a:endParaRPr>
          </a:p>
          <a:p>
            <a:pPr marL="342900" indent="-342900">
              <a:buFontTx/>
              <a:buAutoNum type="arabicPeriod"/>
              <a:defRPr/>
            </a:pPr>
            <a:r>
              <a:rPr lang="en-US" sz="2000" dirty="0">
                <a:latin typeface="Calibri" pitchFamily="34" charset="0"/>
              </a:rPr>
              <a:t>Data Overviews contains the new data aggregated reports.  Samples are also provided.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457200" y="1981200"/>
            <a:ext cx="8229600" cy="3429000"/>
          </a:xfrm>
        </p:spPr>
        <p:txBody>
          <a:bodyPr/>
          <a:lstStyle/>
          <a:p>
            <a:pPr eaLnBrk="1" hangingPunct="1">
              <a:spcAft>
                <a:spcPts val="600"/>
              </a:spcAft>
            </a:pPr>
            <a:r>
              <a:rPr lang="en-US" sz="2800" dirty="0" smtClean="0"/>
              <a:t>Remember, before you contact anyone with questions, be sure to review this PowerPoint or GA FAQ document first.</a:t>
            </a:r>
          </a:p>
          <a:p>
            <a:pPr eaLnBrk="1" hangingPunct="1">
              <a:spcAft>
                <a:spcPts val="600"/>
              </a:spcAft>
            </a:pPr>
            <a:r>
              <a:rPr lang="en-US" sz="2800" dirty="0" smtClean="0"/>
              <a:t>If you still have questions, please contact your IT staff or PE district supervisor.</a:t>
            </a:r>
          </a:p>
          <a:p>
            <a:pPr eaLnBrk="1" hangingPunct="1">
              <a:spcAft>
                <a:spcPts val="600"/>
              </a:spcAft>
            </a:pPr>
            <a:r>
              <a:rPr lang="en-US" sz="2800" dirty="0" smtClean="0"/>
              <a:t>Review the PPT slide if you have questions regarding Internet connectivity.</a:t>
            </a:r>
          </a:p>
          <a:p>
            <a:pPr eaLnBrk="1" hangingPunct="1"/>
            <a:endParaRPr lang="en-US" dirty="0" smtClean="0"/>
          </a:p>
          <a:p>
            <a:pPr eaLnBrk="1" hangingPunct="1"/>
            <a:endParaRPr lang="en-US" dirty="0" smtClean="0"/>
          </a:p>
          <a:p>
            <a:pPr lvl="1" eaLnBrk="1" hangingPunct="1"/>
            <a:endParaRPr lang="en-US" dirty="0" smtClean="0"/>
          </a:p>
          <a:p>
            <a:pPr lvl="1" eaLnBrk="1" hangingPunct="1"/>
            <a:endParaRPr lang="en-US" dirty="0" smtClean="0"/>
          </a:p>
          <a:p>
            <a:pPr lvl="1" eaLnBrk="1" hangingPunct="1"/>
            <a:endParaRPr lang="en-US" dirty="0" smtClean="0"/>
          </a:p>
        </p:txBody>
      </p:sp>
      <p:sp>
        <p:nvSpPr>
          <p:cNvPr id="3" name="Title 2"/>
          <p:cNvSpPr>
            <a:spLocks noGrp="1"/>
          </p:cNvSpPr>
          <p:nvPr>
            <p:ph type="title"/>
          </p:nvPr>
        </p:nvSpPr>
        <p:spPr>
          <a:xfrm>
            <a:off x="381000" y="533400"/>
            <a:ext cx="8229600" cy="1219200"/>
          </a:xfrm>
        </p:spPr>
        <p:txBody>
          <a:bodyPr>
            <a:normAutofit fontScale="90000"/>
          </a:bodyPr>
          <a:lstStyle/>
          <a:p>
            <a:pPr eaLnBrk="1" fontAlgn="auto" hangingPunct="1">
              <a:spcAft>
                <a:spcPts val="0"/>
              </a:spcAft>
              <a:defRPr/>
            </a:pPr>
            <a:r>
              <a:rPr lang="en-US" sz="4400" dirty="0" smtClean="0"/>
              <a:t>Who to contact? </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233863"/>
          </a:xfrm>
        </p:spPr>
        <p:txBody>
          <a:bodyPr>
            <a:normAutofit lnSpcReduction="10000"/>
          </a:bodyPr>
          <a:lstStyle/>
          <a:p>
            <a:pPr marL="365760" indent="-256032" eaLnBrk="1" fontAlgn="auto" hangingPunct="1">
              <a:spcAft>
                <a:spcPts val="0"/>
              </a:spcAft>
              <a:buFont typeface="Wingdings 3"/>
              <a:buChar char=""/>
              <a:defRPr/>
            </a:pPr>
            <a:r>
              <a:rPr lang="en-US" sz="2800" dirty="0" smtClean="0"/>
              <a:t>There are web browser requirements for all users of </a:t>
            </a:r>
            <a:r>
              <a:rPr lang="en-US" sz="2800" dirty="0" err="1" smtClean="0"/>
              <a:t>Fitnessgram</a:t>
            </a:r>
            <a:r>
              <a:rPr lang="en-US" sz="2800" dirty="0" smtClean="0"/>
              <a:t> 9. Please make sure your school or home computer meets these requirements so that you can work effectively in FG 9.</a:t>
            </a:r>
          </a:p>
          <a:p>
            <a:pPr marL="859473" lvl="2" indent="-256032" eaLnBrk="1" fontAlgn="auto" hangingPunct="1">
              <a:spcAft>
                <a:spcPts val="0"/>
              </a:spcAft>
              <a:buSzPct val="68000"/>
              <a:buFont typeface="Wingdings 3"/>
              <a:buChar char=""/>
              <a:defRPr/>
            </a:pPr>
            <a:r>
              <a:rPr lang="en-US" sz="2400" b="1" dirty="0" smtClean="0">
                <a:solidFill>
                  <a:srgbClr val="C00000"/>
                </a:solidFill>
              </a:rPr>
              <a:t>Internet Explorer 7 or 8</a:t>
            </a:r>
          </a:p>
          <a:p>
            <a:pPr marL="859473" lvl="2" indent="-256032" eaLnBrk="1" fontAlgn="auto" hangingPunct="1">
              <a:spcAft>
                <a:spcPts val="0"/>
              </a:spcAft>
              <a:buSzPct val="68000"/>
              <a:buFont typeface="Wingdings 3"/>
              <a:buChar char=""/>
              <a:defRPr/>
            </a:pPr>
            <a:r>
              <a:rPr lang="en-US" sz="2400" b="1" dirty="0" smtClean="0">
                <a:solidFill>
                  <a:srgbClr val="C00000"/>
                </a:solidFill>
              </a:rPr>
              <a:t>Firefox 3</a:t>
            </a:r>
          </a:p>
          <a:p>
            <a:pPr marL="859473" lvl="2" indent="-256032" eaLnBrk="1" fontAlgn="auto" hangingPunct="1">
              <a:spcAft>
                <a:spcPts val="1200"/>
              </a:spcAft>
              <a:buSzPct val="68000"/>
              <a:buFont typeface="Wingdings 3"/>
              <a:buChar char=""/>
              <a:defRPr/>
            </a:pPr>
            <a:r>
              <a:rPr lang="en-US" sz="2400" b="1" dirty="0" err="1" smtClean="0">
                <a:solidFill>
                  <a:srgbClr val="C00000"/>
                </a:solidFill>
              </a:rPr>
              <a:t>Fitnessgram</a:t>
            </a:r>
            <a:r>
              <a:rPr lang="en-US" sz="2400" b="1" dirty="0" smtClean="0">
                <a:solidFill>
                  <a:srgbClr val="C00000"/>
                </a:solidFill>
              </a:rPr>
              <a:t> 9 does not support Safari</a:t>
            </a:r>
          </a:p>
          <a:p>
            <a:pPr marL="365760" indent="-256032" eaLnBrk="1" fontAlgn="auto" hangingPunct="1">
              <a:spcAft>
                <a:spcPts val="0"/>
              </a:spcAft>
              <a:buFont typeface="Wingdings 3"/>
              <a:buChar char=""/>
              <a:defRPr/>
            </a:pPr>
            <a:r>
              <a:rPr lang="en-US" sz="2800" dirty="0" smtClean="0"/>
              <a:t>Remember, you can access FG 9 anywhere there is an Internet connection.  We recommend that you have a secure, stable, and fast connection. </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a:bodyPr>
          <a:lstStyle/>
          <a:p>
            <a:pPr eaLnBrk="1" fontAlgn="auto" hangingPunct="1">
              <a:spcAft>
                <a:spcPts val="0"/>
              </a:spcAft>
              <a:defRPr/>
            </a:pPr>
            <a:r>
              <a:rPr lang="en-US" sz="4000" dirty="0" smtClean="0"/>
              <a:t>Web Browser Requirements</a:t>
            </a:r>
            <a:endParaRPr lang="en-US" sz="4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038600"/>
          </a:xfrm>
        </p:spPr>
        <p:txBody>
          <a:bodyPr>
            <a:normAutofit/>
          </a:bodyPr>
          <a:lstStyle/>
          <a:p>
            <a:pPr marL="365760" indent="-256032" eaLnBrk="1" fontAlgn="auto" hangingPunct="1">
              <a:spcAft>
                <a:spcPts val="600"/>
              </a:spcAft>
              <a:buFont typeface="Wingdings 3"/>
              <a:buChar char=""/>
              <a:defRPr/>
            </a:pPr>
            <a:r>
              <a:rPr lang="en-US" sz="2800" b="1" dirty="0" smtClean="0">
                <a:solidFill>
                  <a:srgbClr val="0070C0"/>
                </a:solidFill>
              </a:rPr>
              <a:t>URL—</a:t>
            </a:r>
            <a:r>
              <a:rPr lang="en-US" sz="2800" b="1" u="sng" dirty="0" smtClean="0">
                <a:solidFill>
                  <a:srgbClr val="0070C0"/>
                </a:solidFill>
              </a:rPr>
              <a:t>https://georgia.fgontheweb.com</a:t>
            </a:r>
            <a:r>
              <a:rPr lang="en-US" sz="2800" b="1" dirty="0" smtClean="0">
                <a:solidFill>
                  <a:srgbClr val="0070C0"/>
                </a:solidFill>
              </a:rPr>
              <a:t> </a:t>
            </a:r>
          </a:p>
          <a:p>
            <a:pPr marL="365760" indent="-256032" eaLnBrk="1" fontAlgn="auto" hangingPunct="1">
              <a:spcAft>
                <a:spcPts val="600"/>
              </a:spcAft>
              <a:buFont typeface="Wingdings 3"/>
              <a:buChar char=""/>
              <a:defRPr/>
            </a:pPr>
            <a:r>
              <a:rPr lang="en-US" sz="2800" dirty="0" smtClean="0"/>
              <a:t>You will be able to access the FG 9 program anywhere you have an Internet connection</a:t>
            </a:r>
          </a:p>
          <a:p>
            <a:pPr marL="365760" indent="-256032" eaLnBrk="1" fontAlgn="auto" hangingPunct="1">
              <a:spcAft>
                <a:spcPts val="600"/>
              </a:spcAft>
              <a:buFont typeface="Wingdings 3"/>
              <a:buChar char=""/>
              <a:defRPr/>
            </a:pPr>
            <a:r>
              <a:rPr lang="en-US" sz="2800" dirty="0" smtClean="0"/>
              <a:t>Remember that this is a public web site.  Please keep that in mind as you enter in student information. </a:t>
            </a:r>
          </a:p>
          <a:p>
            <a:pPr marL="365760" indent="-256032" eaLnBrk="1" fontAlgn="auto" hangingPunct="1">
              <a:spcAft>
                <a:spcPts val="600"/>
              </a:spcAft>
              <a:buFont typeface="Wingdings 3"/>
              <a:buChar char=""/>
              <a:defRPr/>
            </a:pPr>
            <a:r>
              <a:rPr lang="en-US" sz="2800" dirty="0" smtClean="0"/>
              <a:t>Also, safeguard your login—user name and password.  Do not give out your login to anyone.</a:t>
            </a:r>
          </a:p>
          <a:p>
            <a:pPr marL="365760" indent="-256032" eaLnBrk="1" fontAlgn="auto" hangingPunct="1">
              <a:spcAft>
                <a:spcPts val="0"/>
              </a:spcAft>
              <a:buFont typeface="Wingdings 3"/>
              <a:buChar char=""/>
              <a:defRPr/>
            </a:pPr>
            <a:endParaRPr lang="en-US" dirty="0" smtClean="0"/>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Autofit/>
          </a:bodyPr>
          <a:lstStyle/>
          <a:p>
            <a:pPr eaLnBrk="1" fontAlgn="auto" hangingPunct="1">
              <a:spcAft>
                <a:spcPts val="0"/>
              </a:spcAft>
              <a:defRPr/>
            </a:pPr>
            <a:r>
              <a:rPr lang="en-US" sz="4000" dirty="0" smtClean="0"/>
              <a:t/>
            </a:r>
            <a:br>
              <a:rPr lang="en-US" sz="4000" dirty="0" smtClean="0"/>
            </a:br>
            <a:r>
              <a:rPr lang="en-US" sz="4000" dirty="0" smtClean="0"/>
              <a:t>What is the URL for Georgia’s </a:t>
            </a:r>
            <a:r>
              <a:rPr lang="en-US" sz="4000" dirty="0" err="1" smtClean="0"/>
              <a:t>Fitnessgram</a:t>
            </a:r>
            <a:r>
              <a:rPr lang="en-US" sz="4000" dirty="0" smtClean="0"/>
              <a:t> 9 program?</a:t>
            </a:r>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a:xfrm>
            <a:off x="457200" y="1676400"/>
            <a:ext cx="8229600" cy="4724400"/>
          </a:xfrm>
        </p:spPr>
        <p:txBody>
          <a:bodyPr/>
          <a:lstStyle/>
          <a:p>
            <a:pPr eaLnBrk="1" hangingPunct="1">
              <a:spcAft>
                <a:spcPts val="600"/>
              </a:spcAft>
            </a:pPr>
            <a:r>
              <a:rPr lang="en-US" sz="2800" dirty="0" smtClean="0"/>
              <a:t>All GA teachers will need a user name and password.  This information will be provided by your IT staff or PE district supervisor.</a:t>
            </a:r>
          </a:p>
          <a:p>
            <a:pPr eaLnBrk="1" hangingPunct="1">
              <a:spcAft>
                <a:spcPts val="600"/>
              </a:spcAft>
            </a:pPr>
            <a:r>
              <a:rPr lang="en-US" sz="2800" dirty="0" smtClean="0"/>
              <a:t>Login information is defined as a User Name and a Password.  You will need both to access FG 9. </a:t>
            </a:r>
          </a:p>
          <a:p>
            <a:pPr marL="365125" lvl="1" indent="-255588" eaLnBrk="1" hangingPunct="1">
              <a:spcBef>
                <a:spcPts val="400"/>
              </a:spcBef>
              <a:spcAft>
                <a:spcPts val="0"/>
              </a:spcAft>
              <a:buSzPct val="68000"/>
              <a:buFont typeface="Wingdings 3" pitchFamily="18" charset="2"/>
              <a:buChar char=""/>
            </a:pPr>
            <a:r>
              <a:rPr lang="en-US" sz="2800" dirty="0" smtClean="0"/>
              <a:t>What if my login does not work? </a:t>
            </a:r>
          </a:p>
          <a:p>
            <a:pPr marL="603250" lvl="2" indent="-255588" eaLnBrk="1" hangingPunct="1">
              <a:spcBef>
                <a:spcPts val="400"/>
              </a:spcBef>
              <a:buSzPct val="68000"/>
              <a:buFont typeface="Wingdings 3" pitchFamily="18" charset="2"/>
              <a:buChar char=""/>
            </a:pPr>
            <a:r>
              <a:rPr lang="en-US" sz="2400" dirty="0" smtClean="0"/>
              <a:t>If your login does not work correctly, then we recommend you try it again making sure you have selected the correct state, district, and school.  If it still does not work, then you will need to contact your IT staff or PE district supervisor.</a:t>
            </a:r>
          </a:p>
          <a:p>
            <a:pPr eaLnBrk="1" hangingPunct="1"/>
            <a:endParaRPr lang="en-US" dirty="0" smtClean="0"/>
          </a:p>
        </p:txBody>
      </p:sp>
      <p:sp>
        <p:nvSpPr>
          <p:cNvPr id="3" name="Title 2"/>
          <p:cNvSpPr>
            <a:spLocks noGrp="1"/>
          </p:cNvSpPr>
          <p:nvPr>
            <p:ph type="title"/>
          </p:nvPr>
        </p:nvSpPr>
        <p:spPr>
          <a:xfrm>
            <a:off x="457200" y="304800"/>
            <a:ext cx="8229600" cy="1143000"/>
          </a:xfrm>
        </p:spPr>
        <p:txBody>
          <a:bodyPr>
            <a:normAutofit/>
          </a:bodyPr>
          <a:lstStyle/>
          <a:p>
            <a:pPr eaLnBrk="1" fontAlgn="auto" hangingPunct="1">
              <a:spcAft>
                <a:spcPts val="0"/>
              </a:spcAft>
              <a:defRPr/>
            </a:pPr>
            <a:r>
              <a:rPr lang="en-US" sz="4000" dirty="0" smtClean="0"/>
              <a:t>What is my Login to FG 9?</a:t>
            </a:r>
            <a:endParaRPr lang="en-US"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524000"/>
            <a:ext cx="8839200" cy="4953000"/>
          </a:xfrm>
        </p:spPr>
        <p:txBody>
          <a:bodyPr>
            <a:normAutofit fontScale="40000" lnSpcReduction="20000"/>
          </a:bodyPr>
          <a:lstStyle/>
          <a:p>
            <a:pPr marL="624078" indent="-514350" eaLnBrk="1" fontAlgn="auto" hangingPunct="1">
              <a:spcBef>
                <a:spcPts val="0"/>
              </a:spcBef>
              <a:spcAft>
                <a:spcPts val="600"/>
              </a:spcAft>
              <a:buSzPct val="110000"/>
              <a:defRPr/>
            </a:pPr>
            <a:r>
              <a:rPr lang="en-US" sz="4800" dirty="0" smtClean="0"/>
              <a:t>If you are at school and cannot get to the FG 9 site, but </a:t>
            </a:r>
            <a:r>
              <a:rPr lang="en-US" sz="4800" b="1" u="sng" dirty="0" smtClean="0">
                <a:solidFill>
                  <a:srgbClr val="C00000"/>
                </a:solidFill>
              </a:rPr>
              <a:t>you can </a:t>
            </a:r>
            <a:r>
              <a:rPr lang="en-US" sz="4800" dirty="0" smtClean="0"/>
              <a:t>get to another web site (e.g., CNN), then this is a connectivity issue for the third party vendor hosting the program.  Please contact HK tech support.</a:t>
            </a:r>
          </a:p>
          <a:p>
            <a:pPr marL="624078" indent="-514350" eaLnBrk="1" fontAlgn="auto" hangingPunct="1">
              <a:spcBef>
                <a:spcPts val="0"/>
              </a:spcBef>
              <a:spcAft>
                <a:spcPts val="600"/>
              </a:spcAft>
              <a:buSzPct val="110000"/>
              <a:defRPr/>
            </a:pPr>
            <a:r>
              <a:rPr lang="en-US" sz="4800" dirty="0" smtClean="0"/>
              <a:t>If you are at school and cannot get to FG 9 site </a:t>
            </a:r>
            <a:r>
              <a:rPr lang="en-US" sz="4800" b="1" u="sng" dirty="0" smtClean="0">
                <a:solidFill>
                  <a:srgbClr val="C00000"/>
                </a:solidFill>
              </a:rPr>
              <a:t>nor</a:t>
            </a:r>
            <a:r>
              <a:rPr lang="en-US" sz="4800" dirty="0" smtClean="0"/>
              <a:t> any other web site, then this is a connectivity issue for your IT staff to resolve. Please contact your IT staff. </a:t>
            </a:r>
          </a:p>
          <a:p>
            <a:pPr marL="624078" indent="-514350" eaLnBrk="1" fontAlgn="auto" hangingPunct="1">
              <a:spcBef>
                <a:spcPts val="0"/>
              </a:spcBef>
              <a:spcAft>
                <a:spcPts val="600"/>
              </a:spcAft>
              <a:buSzPct val="110000"/>
              <a:defRPr/>
            </a:pPr>
            <a:r>
              <a:rPr lang="en-US" sz="4800" dirty="0" smtClean="0"/>
              <a:t>If you are at home or another venue outside school and you cannot get to FG 9 site, but </a:t>
            </a:r>
            <a:r>
              <a:rPr lang="en-US" sz="4800" b="1" u="sng" dirty="0" smtClean="0">
                <a:solidFill>
                  <a:srgbClr val="C00000"/>
                </a:solidFill>
              </a:rPr>
              <a:t>you can</a:t>
            </a:r>
            <a:r>
              <a:rPr lang="en-US" sz="4800" b="1" dirty="0" smtClean="0">
                <a:solidFill>
                  <a:srgbClr val="C00000"/>
                </a:solidFill>
              </a:rPr>
              <a:t> </a:t>
            </a:r>
            <a:r>
              <a:rPr lang="en-US" sz="4800" dirty="0" smtClean="0"/>
              <a:t>get to another web site, then this is a connectivity issue for the third party vendor hosting the program.  Please contact HK tech support. </a:t>
            </a:r>
          </a:p>
          <a:p>
            <a:pPr marL="624078" indent="-514350" eaLnBrk="1" fontAlgn="auto" hangingPunct="1">
              <a:spcBef>
                <a:spcPts val="0"/>
              </a:spcBef>
              <a:spcAft>
                <a:spcPts val="600"/>
              </a:spcAft>
              <a:buSzPct val="110000"/>
              <a:defRPr/>
            </a:pPr>
            <a:r>
              <a:rPr lang="en-US" sz="4800" dirty="0" smtClean="0"/>
              <a:t>If you are at home and you cannot get to FG 9 site </a:t>
            </a:r>
            <a:r>
              <a:rPr lang="en-US" sz="4800" b="1" u="sng" dirty="0" smtClean="0">
                <a:solidFill>
                  <a:srgbClr val="C00000"/>
                </a:solidFill>
              </a:rPr>
              <a:t>nor</a:t>
            </a:r>
            <a:r>
              <a:rPr lang="en-US" sz="4800" dirty="0" smtClean="0"/>
              <a:t> any other web site, then you need to contact your Internet provider.</a:t>
            </a:r>
          </a:p>
          <a:p>
            <a:pPr marL="624078" indent="-514350" eaLnBrk="1" fontAlgn="auto" hangingPunct="1">
              <a:spcBef>
                <a:spcPts val="0"/>
              </a:spcBef>
              <a:spcAft>
                <a:spcPts val="600"/>
              </a:spcAft>
              <a:buSzPct val="110000"/>
              <a:defRPr/>
            </a:pPr>
            <a:r>
              <a:rPr lang="en-US" sz="4800" dirty="0" smtClean="0"/>
              <a:t>If you are trying to access the program from a venue that is not your school/district or your home and you cannot get to FG 9 site, but </a:t>
            </a:r>
            <a:r>
              <a:rPr lang="en-US" sz="4800" b="1" u="sng" dirty="0" smtClean="0">
                <a:solidFill>
                  <a:srgbClr val="C00000"/>
                </a:solidFill>
              </a:rPr>
              <a:t>you can </a:t>
            </a:r>
            <a:r>
              <a:rPr lang="en-US" sz="4800" dirty="0" smtClean="0"/>
              <a:t>get to another web site, then this is a connectivity issue for the third party vendor hosting the program.  Please contact HK tech support. </a:t>
            </a:r>
          </a:p>
          <a:p>
            <a:pPr marL="624078" indent="-514350" eaLnBrk="1" fontAlgn="auto" hangingPunct="1">
              <a:spcBef>
                <a:spcPts val="0"/>
              </a:spcBef>
              <a:spcAft>
                <a:spcPts val="600"/>
              </a:spcAft>
              <a:buSzPct val="110000"/>
              <a:defRPr/>
            </a:pPr>
            <a:r>
              <a:rPr lang="en-US" sz="4800" dirty="0" smtClean="0"/>
              <a:t>If you are trying to access the program from a venue that is not your school/district or your home and you cannot get to FG 9 site, nor any other web site, then this is a connectivity issue for the venue’s Internet service. </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Autofit/>
          </a:bodyPr>
          <a:lstStyle/>
          <a:p>
            <a:pPr eaLnBrk="1" fontAlgn="auto" hangingPunct="1">
              <a:spcAft>
                <a:spcPts val="0"/>
              </a:spcAft>
              <a:defRPr/>
            </a:pPr>
            <a:r>
              <a:rPr lang="en-US" sz="4000" dirty="0" smtClean="0"/>
              <a:t>Connectivity Issues—</a:t>
            </a:r>
            <a:br>
              <a:rPr lang="en-US" sz="4000" dirty="0" smtClean="0"/>
            </a:br>
            <a:r>
              <a:rPr lang="en-US" sz="4000" dirty="0" smtClean="0"/>
              <a:t>Who to Contact and When</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458200" cy="5029200"/>
          </a:xfrm>
        </p:spPr>
        <p:txBody>
          <a:bodyPr>
            <a:normAutofit fontScale="92500" lnSpcReduction="20000"/>
          </a:bodyPr>
          <a:lstStyle/>
          <a:p>
            <a:pPr marL="365760" indent="-256032" eaLnBrk="1" fontAlgn="auto" hangingPunct="1">
              <a:spcBef>
                <a:spcPts val="0"/>
              </a:spcBef>
              <a:spcAft>
                <a:spcPts val="600"/>
              </a:spcAft>
              <a:buFont typeface="Wingdings 3"/>
              <a:buChar char=""/>
              <a:defRPr/>
            </a:pPr>
            <a:r>
              <a:rPr lang="en-US" sz="3000" dirty="0" smtClean="0"/>
              <a:t>Will I have to manually enter all my students in FG 9? </a:t>
            </a:r>
          </a:p>
          <a:p>
            <a:pPr marL="365760" indent="-256032" eaLnBrk="1" fontAlgn="auto" hangingPunct="1">
              <a:spcBef>
                <a:spcPts val="0"/>
              </a:spcBef>
              <a:spcAft>
                <a:spcPts val="1200"/>
              </a:spcAft>
              <a:buFont typeface="Wingdings 3"/>
              <a:buNone/>
              <a:defRPr/>
            </a:pPr>
            <a:r>
              <a:rPr lang="en-US" sz="2800" dirty="0" smtClean="0"/>
              <a:t>	</a:t>
            </a:r>
            <a:r>
              <a:rPr lang="en-US" sz="2800" b="1" dirty="0" smtClean="0">
                <a:solidFill>
                  <a:srgbClr val="0070C0"/>
                </a:solidFill>
              </a:rPr>
              <a:t>No.</a:t>
            </a:r>
            <a:r>
              <a:rPr lang="en-US" sz="2800" dirty="0" smtClean="0"/>
              <a:t>  Your IT staff will be responsible for establishing and maintaining all data relationships of teachers/classes/students for all schools in the district.  </a:t>
            </a:r>
            <a:r>
              <a:rPr lang="en-US" sz="2800" u="sng" dirty="0" smtClean="0"/>
              <a:t>You will not be allowed to add, edit, or delete students or classes. </a:t>
            </a:r>
          </a:p>
          <a:p>
            <a:pPr marL="365760" indent="-256032" eaLnBrk="1" fontAlgn="auto" hangingPunct="1">
              <a:spcBef>
                <a:spcPts val="0"/>
              </a:spcBef>
              <a:spcAft>
                <a:spcPts val="1200"/>
              </a:spcAft>
              <a:buFont typeface="Wingdings 3"/>
              <a:buChar char=""/>
              <a:defRPr/>
            </a:pPr>
            <a:r>
              <a:rPr lang="en-US" sz="3000" dirty="0" smtClean="0"/>
              <a:t>If you notice that all of your classes and/or all of your students are incorrect or missing, please contact your IT staff or PE supervisor.</a:t>
            </a:r>
          </a:p>
          <a:p>
            <a:pPr marL="365760" indent="-256032" eaLnBrk="1" fontAlgn="auto" hangingPunct="1">
              <a:spcAft>
                <a:spcPts val="600"/>
              </a:spcAft>
              <a:buFont typeface="Wingdings 3"/>
              <a:buChar char=""/>
              <a:defRPr/>
            </a:pPr>
            <a:r>
              <a:rPr lang="en-US" sz="3000" dirty="0" smtClean="0"/>
              <a:t>All teachers </a:t>
            </a:r>
            <a:r>
              <a:rPr lang="en-US" sz="3000" b="1" u="sng" dirty="0" smtClean="0">
                <a:solidFill>
                  <a:srgbClr val="0070C0"/>
                </a:solidFill>
              </a:rPr>
              <a:t>will be</a:t>
            </a:r>
            <a:r>
              <a:rPr lang="en-US" sz="3000" dirty="0" smtClean="0">
                <a:solidFill>
                  <a:srgbClr val="0070C0"/>
                </a:solidFill>
              </a:rPr>
              <a:t> </a:t>
            </a:r>
            <a:r>
              <a:rPr lang="en-US" sz="3000" dirty="0" smtClean="0"/>
              <a:t>responsible for creating the FG test event, entering scores, and generating relevant reports. </a:t>
            </a:r>
          </a:p>
          <a:p>
            <a:pPr marL="365760" indent="-256032" eaLnBrk="1" fontAlgn="auto" hangingPunct="1">
              <a:spcAft>
                <a:spcPts val="0"/>
              </a:spcAft>
              <a:buFont typeface="Wingdings 3"/>
              <a:buChar char=""/>
              <a:defRPr/>
            </a:pPr>
            <a:endParaRPr lang="en-US" dirty="0"/>
          </a:p>
        </p:txBody>
      </p:sp>
      <p:sp>
        <p:nvSpPr>
          <p:cNvPr id="3" name="Title 2"/>
          <p:cNvSpPr>
            <a:spLocks noGrp="1"/>
          </p:cNvSpPr>
          <p:nvPr>
            <p:ph type="title"/>
          </p:nvPr>
        </p:nvSpPr>
        <p:spPr/>
        <p:txBody>
          <a:bodyPr>
            <a:normAutofit/>
          </a:bodyPr>
          <a:lstStyle/>
          <a:p>
            <a:pPr eaLnBrk="1" fontAlgn="auto" hangingPunct="1">
              <a:spcAft>
                <a:spcPts val="0"/>
              </a:spcAft>
              <a:defRPr/>
            </a:pPr>
            <a:r>
              <a:rPr lang="en-US" sz="4000" dirty="0" smtClean="0"/>
              <a:t>Teacher Responsibilities</a:t>
            </a:r>
            <a:endParaRPr lang="en-US" sz="4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a:xfrm>
            <a:off x="457200" y="1447800"/>
            <a:ext cx="8229600" cy="4419600"/>
          </a:xfrm>
        </p:spPr>
        <p:txBody>
          <a:bodyPr/>
          <a:lstStyle/>
          <a:p>
            <a:pPr eaLnBrk="1" hangingPunct="1"/>
            <a:r>
              <a:rPr lang="en-US" sz="2800" dirty="0" smtClean="0"/>
              <a:t>First point-of-contact: </a:t>
            </a:r>
            <a:r>
              <a:rPr lang="en-US" sz="2800" b="1" u="sng" dirty="0" smtClean="0">
                <a:solidFill>
                  <a:srgbClr val="0070C0"/>
                </a:solidFill>
              </a:rPr>
              <a:t>All</a:t>
            </a:r>
            <a:r>
              <a:rPr lang="en-US" sz="2800" dirty="0" smtClean="0"/>
              <a:t> teachers should contact their district PE supervisor or Fitness Contact with questions. </a:t>
            </a:r>
          </a:p>
          <a:p>
            <a:pPr lvl="1" eaLnBrk="1" hangingPunct="1">
              <a:spcBef>
                <a:spcPts val="0"/>
              </a:spcBef>
              <a:spcAft>
                <a:spcPts val="600"/>
              </a:spcAft>
              <a:buClr>
                <a:schemeClr val="accent2"/>
              </a:buClr>
              <a:buSzPct val="68000"/>
              <a:buFont typeface="Wingdings 3" pitchFamily="18" charset="2"/>
              <a:buChar char=""/>
            </a:pPr>
            <a:r>
              <a:rPr lang="en-US" sz="2600" dirty="0" smtClean="0"/>
              <a:t>Refer to this PPT or the FAQ document to see if your question is answered before contacting anyone.</a:t>
            </a:r>
          </a:p>
          <a:p>
            <a:pPr eaLnBrk="1" hangingPunct="1"/>
            <a:r>
              <a:rPr lang="en-US" sz="2800" dirty="0" smtClean="0"/>
              <a:t>District PE supervisors or Fitness Contacts, in turn, should contact HK tech support with their questions.</a:t>
            </a:r>
          </a:p>
          <a:p>
            <a:pPr lvl="1" eaLnBrk="1" hangingPunct="1">
              <a:buClr>
                <a:schemeClr val="accent2"/>
              </a:buClr>
              <a:buSzPct val="68000"/>
              <a:buFont typeface="Wingdings 3" pitchFamily="18" charset="2"/>
              <a:buChar char=""/>
            </a:pPr>
            <a:r>
              <a:rPr lang="en-US" sz="2600" dirty="0" smtClean="0">
                <a:hlinkClick r:id="rId3"/>
              </a:rPr>
              <a:t>support@hkusa.com</a:t>
            </a:r>
            <a:endParaRPr lang="en-US" sz="2600" dirty="0" smtClean="0"/>
          </a:p>
          <a:p>
            <a:pPr lvl="1" eaLnBrk="1" hangingPunct="1">
              <a:buClr>
                <a:schemeClr val="accent2"/>
              </a:buClr>
              <a:buSzPct val="68000"/>
              <a:buFont typeface="Wingdings 3" pitchFamily="18" charset="2"/>
              <a:buChar char=""/>
            </a:pPr>
            <a:r>
              <a:rPr lang="en-US" sz="2600" dirty="0" smtClean="0"/>
              <a:t>800-747-4457, option 3</a:t>
            </a:r>
          </a:p>
          <a:p>
            <a:pPr eaLnBrk="1" hangingPunct="1">
              <a:buFont typeface="Wingdings 3" pitchFamily="18" charset="2"/>
              <a:buNone/>
            </a:pPr>
            <a:endParaRPr lang="en-US" dirty="0" smtClean="0"/>
          </a:p>
          <a:p>
            <a:pPr eaLnBrk="1" hangingPunct="1"/>
            <a:endParaRPr lang="en-US" dirty="0" smtClean="0"/>
          </a:p>
        </p:txBody>
      </p:sp>
      <p:sp>
        <p:nvSpPr>
          <p:cNvPr id="3" name="Title 2"/>
          <p:cNvSpPr>
            <a:spLocks noGrp="1"/>
          </p:cNvSpPr>
          <p:nvPr>
            <p:ph type="title"/>
          </p:nvPr>
        </p:nvSpPr>
        <p:spPr/>
        <p:txBody>
          <a:bodyPr>
            <a:normAutofit/>
          </a:bodyPr>
          <a:lstStyle/>
          <a:p>
            <a:pPr eaLnBrk="1" fontAlgn="auto" hangingPunct="1">
              <a:spcAft>
                <a:spcPts val="0"/>
              </a:spcAft>
              <a:defRPr/>
            </a:pPr>
            <a:r>
              <a:rPr lang="en-US" sz="4000" dirty="0" smtClean="0"/>
              <a:t>Who to Contact? </a:t>
            </a: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229600" cy="1143000"/>
          </a:xfrm>
        </p:spPr>
        <p:txBody>
          <a:bodyPr>
            <a:normAutofit/>
          </a:bodyPr>
          <a:lstStyle/>
          <a:p>
            <a:pPr eaLnBrk="1" fontAlgn="auto" hangingPunct="1">
              <a:spcAft>
                <a:spcPts val="0"/>
              </a:spcAft>
              <a:defRPr/>
            </a:pPr>
            <a:r>
              <a:rPr lang="en-US" sz="4000" dirty="0" smtClean="0"/>
              <a:t>Step 1: Log into FG 9</a:t>
            </a:r>
            <a:endParaRPr lang="en-US" sz="4000" dirty="0"/>
          </a:p>
        </p:txBody>
      </p:sp>
      <p:pic>
        <p:nvPicPr>
          <p:cNvPr id="16387" name="Content Placeholder 3"/>
          <p:cNvPicPr>
            <a:picLocks noGrp="1"/>
          </p:cNvPicPr>
          <p:nvPr>
            <p:ph idx="1"/>
          </p:nvPr>
        </p:nvPicPr>
        <p:blipFill>
          <a:blip r:embed="rId3" cstate="print"/>
          <a:srcRect/>
          <a:stretch>
            <a:fillRect/>
          </a:stretch>
        </p:blipFill>
        <p:spPr>
          <a:xfrm>
            <a:off x="842963" y="1481138"/>
            <a:ext cx="5710237" cy="3929062"/>
          </a:xfrm>
        </p:spPr>
      </p:pic>
      <p:sp>
        <p:nvSpPr>
          <p:cNvPr id="5" name="TextBox 4"/>
          <p:cNvSpPr txBox="1"/>
          <p:nvPr/>
        </p:nvSpPr>
        <p:spPr>
          <a:xfrm>
            <a:off x="6629400" y="1600200"/>
            <a:ext cx="2133600" cy="4401205"/>
          </a:xfrm>
          <a:prstGeom prst="rect">
            <a:avLst/>
          </a:prstGeom>
          <a:noFill/>
        </p:spPr>
        <p:txBody>
          <a:bodyPr>
            <a:spAutoFit/>
          </a:bodyPr>
          <a:lstStyle/>
          <a:p>
            <a:pPr>
              <a:defRPr/>
            </a:pPr>
            <a:r>
              <a:rPr lang="en-US" sz="2000" dirty="0">
                <a:latin typeface="Calibri" pitchFamily="34" charset="0"/>
              </a:rPr>
              <a:t>At the FG 9 login screen, do the following:</a:t>
            </a:r>
          </a:p>
          <a:p>
            <a:pPr marL="342900" indent="-342900">
              <a:buFontTx/>
              <a:buAutoNum type="arabicPeriod"/>
              <a:defRPr/>
            </a:pPr>
            <a:r>
              <a:rPr lang="en-US" sz="2000" dirty="0">
                <a:latin typeface="Calibri" pitchFamily="34" charset="0"/>
              </a:rPr>
              <a:t>Select your state</a:t>
            </a:r>
          </a:p>
          <a:p>
            <a:pPr marL="342900" indent="-342900">
              <a:buFontTx/>
              <a:buAutoNum type="arabicPeriod"/>
              <a:defRPr/>
            </a:pPr>
            <a:r>
              <a:rPr lang="en-US" sz="2000" dirty="0">
                <a:latin typeface="Calibri" pitchFamily="34" charset="0"/>
              </a:rPr>
              <a:t>Select your district</a:t>
            </a:r>
          </a:p>
          <a:p>
            <a:pPr marL="342900" indent="-342900">
              <a:buFontTx/>
              <a:buAutoNum type="arabicPeriod"/>
              <a:defRPr/>
            </a:pPr>
            <a:r>
              <a:rPr lang="en-US" sz="2000" dirty="0">
                <a:latin typeface="Calibri" pitchFamily="34" charset="0"/>
              </a:rPr>
              <a:t>Select your school</a:t>
            </a:r>
          </a:p>
          <a:p>
            <a:pPr marL="342900" indent="-342900">
              <a:buFontTx/>
              <a:buAutoNum type="arabicPeriod"/>
              <a:defRPr/>
            </a:pPr>
            <a:r>
              <a:rPr lang="en-US" sz="2000" dirty="0">
                <a:latin typeface="Calibri" pitchFamily="34" charset="0"/>
              </a:rPr>
              <a:t>Enter your User Name and Password</a:t>
            </a:r>
          </a:p>
          <a:p>
            <a:pPr marL="342900" indent="-342900">
              <a:buFontTx/>
              <a:buAutoNum type="arabicPeriod"/>
              <a:defRPr/>
            </a:pPr>
            <a:r>
              <a:rPr lang="en-US" sz="2000" dirty="0">
                <a:latin typeface="Calibri" pitchFamily="34" charset="0"/>
              </a:rPr>
              <a:t>Click the Log In Now button</a:t>
            </a:r>
          </a:p>
        </p:txBody>
      </p:sp>
      <p:sp>
        <p:nvSpPr>
          <p:cNvPr id="16389" name="TextBox 5"/>
          <p:cNvSpPr txBox="1">
            <a:spLocks noChangeArrowheads="1"/>
          </p:cNvSpPr>
          <p:nvPr/>
        </p:nvSpPr>
        <p:spPr bwMode="auto">
          <a:xfrm>
            <a:off x="1600200" y="5638800"/>
            <a:ext cx="5029200" cy="461665"/>
          </a:xfrm>
          <a:prstGeom prst="rect">
            <a:avLst/>
          </a:prstGeom>
          <a:noFill/>
          <a:ln w="9525">
            <a:noFill/>
            <a:miter lim="800000"/>
            <a:headEnd/>
            <a:tailEnd/>
          </a:ln>
        </p:spPr>
        <p:txBody>
          <a:bodyPr>
            <a:spAutoFit/>
          </a:bodyPr>
          <a:lstStyle/>
          <a:p>
            <a:r>
              <a:rPr lang="en-US" sz="2400" b="1" dirty="0">
                <a:solidFill>
                  <a:srgbClr val="002060"/>
                </a:solidFill>
                <a:latin typeface="Calibri" pitchFamily="34" charset="0"/>
              </a:rPr>
              <a:t>https://georgia.fgontheweb.com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04800"/>
            <a:ext cx="8382000" cy="1143000"/>
          </a:xfrm>
        </p:spPr>
        <p:txBody>
          <a:bodyPr>
            <a:noAutofit/>
          </a:bodyPr>
          <a:lstStyle/>
          <a:p>
            <a:pPr eaLnBrk="1" fontAlgn="auto" hangingPunct="1">
              <a:spcAft>
                <a:spcPts val="0"/>
              </a:spcAft>
              <a:defRPr/>
            </a:pPr>
            <a:r>
              <a:rPr lang="en-US" sz="4000" dirty="0" smtClean="0"/>
              <a:t>Step 2: Home page/Main screen </a:t>
            </a:r>
            <a:endParaRPr lang="en-US" sz="4000" dirty="0"/>
          </a:p>
        </p:txBody>
      </p:sp>
      <p:pic>
        <p:nvPicPr>
          <p:cNvPr id="17411" name="Content Placeholder 3"/>
          <p:cNvPicPr>
            <a:picLocks noGrp="1"/>
          </p:cNvPicPr>
          <p:nvPr>
            <p:ph idx="1"/>
          </p:nvPr>
        </p:nvPicPr>
        <p:blipFill>
          <a:blip r:embed="rId3" cstate="print"/>
          <a:srcRect/>
          <a:stretch>
            <a:fillRect/>
          </a:stretch>
        </p:blipFill>
        <p:spPr>
          <a:xfrm>
            <a:off x="457200" y="1600200"/>
            <a:ext cx="6400800" cy="3886200"/>
          </a:xfrm>
        </p:spPr>
      </p:pic>
      <p:sp>
        <p:nvSpPr>
          <p:cNvPr id="5" name="TextBox 4"/>
          <p:cNvSpPr txBox="1"/>
          <p:nvPr/>
        </p:nvSpPr>
        <p:spPr>
          <a:xfrm>
            <a:off x="6858000" y="1295400"/>
            <a:ext cx="2057400" cy="5324535"/>
          </a:xfrm>
          <a:prstGeom prst="rect">
            <a:avLst/>
          </a:prstGeom>
          <a:noFill/>
        </p:spPr>
        <p:txBody>
          <a:bodyPr>
            <a:spAutoFit/>
          </a:bodyPr>
          <a:lstStyle/>
          <a:p>
            <a:pPr>
              <a:defRPr/>
            </a:pPr>
            <a:r>
              <a:rPr lang="en-US" sz="2000" dirty="0">
                <a:latin typeface="Calibri" pitchFamily="34" charset="0"/>
              </a:rPr>
              <a:t>This is the main screen of FG 9.  </a:t>
            </a:r>
          </a:p>
          <a:p>
            <a:pPr marL="342900" indent="-342900">
              <a:buFontTx/>
              <a:buAutoNum type="arabicPeriod"/>
              <a:defRPr/>
            </a:pPr>
            <a:r>
              <a:rPr lang="en-US" sz="2000" dirty="0">
                <a:latin typeface="Calibri" pitchFamily="34" charset="0"/>
              </a:rPr>
              <a:t>Your name should be at top left with your school and permission level. Most of you will have ‘Teacher’ as your security level.</a:t>
            </a:r>
          </a:p>
          <a:p>
            <a:pPr marL="342900" indent="-342900">
              <a:buFontTx/>
              <a:buAutoNum type="arabicPeriod"/>
              <a:defRPr/>
            </a:pPr>
            <a:r>
              <a:rPr lang="en-US" sz="2000" dirty="0">
                <a:latin typeface="Calibri" pitchFamily="34" charset="0"/>
              </a:rPr>
              <a:t>Click on the My Classes icon at top left.</a:t>
            </a:r>
          </a:p>
        </p:txBody>
      </p:sp>
      <p:sp>
        <p:nvSpPr>
          <p:cNvPr id="17413" name="TextBox 5"/>
          <p:cNvSpPr txBox="1">
            <a:spLocks noChangeArrowheads="1"/>
          </p:cNvSpPr>
          <p:nvPr/>
        </p:nvSpPr>
        <p:spPr bwMode="auto">
          <a:xfrm>
            <a:off x="1981200" y="5638800"/>
            <a:ext cx="3505200" cy="707886"/>
          </a:xfrm>
          <a:prstGeom prst="rect">
            <a:avLst/>
          </a:prstGeom>
          <a:noFill/>
          <a:ln w="9525">
            <a:noFill/>
            <a:miter lim="800000"/>
            <a:headEnd/>
            <a:tailEnd/>
          </a:ln>
        </p:spPr>
        <p:txBody>
          <a:bodyPr>
            <a:spAutoFit/>
          </a:bodyPr>
          <a:lstStyle/>
          <a:p>
            <a:r>
              <a:rPr lang="en-US" sz="2000" dirty="0">
                <a:latin typeface="Calibri" pitchFamily="34" charset="0"/>
              </a:rPr>
              <a:t>The light green area will display messages from the DOE.</a:t>
            </a:r>
          </a:p>
        </p:txBody>
      </p:sp>
      <p:cxnSp>
        <p:nvCxnSpPr>
          <p:cNvPr id="8" name="Straight Arrow Connector 7"/>
          <p:cNvCxnSpPr/>
          <p:nvPr/>
        </p:nvCxnSpPr>
        <p:spPr>
          <a:xfrm rot="5400000" flipH="1" flipV="1">
            <a:off x="3009901" y="5067300"/>
            <a:ext cx="1143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3276600" y="2362200"/>
            <a:ext cx="3581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416" name="TextBox 10"/>
          <p:cNvSpPr txBox="1">
            <a:spLocks noChangeArrowheads="1"/>
          </p:cNvSpPr>
          <p:nvPr/>
        </p:nvSpPr>
        <p:spPr bwMode="auto">
          <a:xfrm>
            <a:off x="533400" y="2514600"/>
            <a:ext cx="990600" cy="707886"/>
          </a:xfrm>
          <a:prstGeom prst="rect">
            <a:avLst/>
          </a:prstGeom>
          <a:noFill/>
          <a:ln w="9525">
            <a:noFill/>
            <a:miter lim="800000"/>
            <a:headEnd/>
            <a:tailEnd/>
          </a:ln>
        </p:spPr>
        <p:txBody>
          <a:bodyPr>
            <a:spAutoFit/>
          </a:bodyPr>
          <a:lstStyle/>
          <a:p>
            <a:pPr algn="ctr"/>
            <a:r>
              <a:rPr lang="en-US" sz="2000" dirty="0">
                <a:latin typeface="Calibri" pitchFamily="34" charset="0"/>
              </a:rPr>
              <a:t>My Classes</a:t>
            </a:r>
          </a:p>
        </p:txBody>
      </p:sp>
      <p:cxnSp>
        <p:nvCxnSpPr>
          <p:cNvPr id="13" name="Straight Arrow Connector 12"/>
          <p:cNvCxnSpPr>
            <a:stCxn id="17416" idx="3"/>
          </p:cNvCxnSpPr>
          <p:nvPr/>
        </p:nvCxnSpPr>
        <p:spPr>
          <a:xfrm flipV="1">
            <a:off x="1524000" y="2590801"/>
            <a:ext cx="914400" cy="27774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ustom 1">
      <a:majorFont>
        <a:latin typeface="Calibri"/>
        <a:ea typeface=""/>
        <a:cs typeface=""/>
      </a:majorFont>
      <a:minorFont>
        <a:latin typeface="Calibri"/>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696</TotalTime>
  <Words>1078</Words>
  <Application>Microsoft Office PowerPoint</Application>
  <PresentationFormat>On-screen Show (4:3)</PresentationFormat>
  <Paragraphs>103</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Concourse</vt:lpstr>
      <vt:lpstr>FITNESSGRAM® 9 Training for Georgia </vt:lpstr>
      <vt:lpstr>Web Browser Requirements</vt:lpstr>
      <vt:lpstr> What is the URL for Georgia’s Fitnessgram 9 program?</vt:lpstr>
      <vt:lpstr>What is my Login to FG 9?</vt:lpstr>
      <vt:lpstr>Connectivity Issues— Who to Contact and When</vt:lpstr>
      <vt:lpstr>Teacher Responsibilities</vt:lpstr>
      <vt:lpstr>Who to Contact? </vt:lpstr>
      <vt:lpstr>Step 1: Log into FG 9</vt:lpstr>
      <vt:lpstr>Step 2: Home page/Main screen </vt:lpstr>
      <vt:lpstr>Step 3: My Classes</vt:lpstr>
      <vt:lpstr>Step 4: Creating the FG Test Event</vt:lpstr>
      <vt:lpstr>Step 4: Creating the FG Test Event</vt:lpstr>
      <vt:lpstr>Step 5: Enter FG Scores</vt:lpstr>
      <vt:lpstr>Step 5: Enter FG Scores</vt:lpstr>
      <vt:lpstr>Step 6: Reports</vt:lpstr>
      <vt:lpstr>Who to contact?  </vt:lpstr>
    </vt:vector>
  </TitlesOfParts>
  <Company>Human Kinetics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kathyr</dc:creator>
  <cp:lastModifiedBy> </cp:lastModifiedBy>
  <cp:revision>52</cp:revision>
  <dcterms:created xsi:type="dcterms:W3CDTF">2011-02-07T20:54:13Z</dcterms:created>
  <dcterms:modified xsi:type="dcterms:W3CDTF">2011-07-13T13:55:38Z</dcterms:modified>
</cp:coreProperties>
</file>