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theme/theme5.xml" ContentType="application/vnd.openxmlformats-officedocument.them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theme/theme3.xml" ContentType="application/vnd.openxmlformats-officedocument.them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8.xml" ContentType="application/vnd.openxmlformats-officedocument.theme+xml"/>
  <Override PartName="/ppt/theme/theme9.xml" ContentType="application/vnd.openxmlformats-officedocument.theme+xml"/>
  <Override PartName="/ppt/theme/theme12.xml" ContentType="application/vnd.openxmlformats-officedocument.them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theme/theme6.xml" ContentType="application/vnd.openxmlformats-officedocument.theme+xml"/>
  <Override PartName="/ppt/theme/theme7.xml" ContentType="application/vnd.openxmlformats-officedocument.theme+xml"/>
  <Override PartName="/ppt/slideLayouts/slideLayout9.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theme/theme4.xml" ContentType="application/vnd.openxmlformats-officedocument.them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 id="2147483787" r:id="rId2"/>
    <p:sldMasterId id="2147483789" r:id="rId3"/>
    <p:sldMasterId id="2147483791" r:id="rId4"/>
    <p:sldMasterId id="2147483805" r:id="rId5"/>
    <p:sldMasterId id="2147483807" r:id="rId6"/>
    <p:sldMasterId id="2147483809" r:id="rId7"/>
    <p:sldMasterId id="2147483811" r:id="rId8"/>
    <p:sldMasterId id="2147483813" r:id="rId9"/>
    <p:sldMasterId id="2147483815" r:id="rId10"/>
  </p:sldMasterIdLst>
  <p:notesMasterIdLst>
    <p:notesMasterId r:id="rId22"/>
  </p:notesMasterIdLst>
  <p:handoutMasterIdLst>
    <p:handoutMasterId r:id="rId23"/>
  </p:handoutMasterIdLst>
  <p:sldIdLst>
    <p:sldId id="270" r:id="rId11"/>
    <p:sldId id="271" r:id="rId12"/>
    <p:sldId id="273" r:id="rId13"/>
    <p:sldId id="272" r:id="rId14"/>
    <p:sldId id="281" r:id="rId15"/>
    <p:sldId id="282" r:id="rId16"/>
    <p:sldId id="283" r:id="rId17"/>
    <p:sldId id="284" r:id="rId18"/>
    <p:sldId id="285" r:id="rId19"/>
    <p:sldId id="286" r:id="rId20"/>
    <p:sldId id="287" r:id="rId21"/>
  </p:sldIdLst>
  <p:sldSz cx="9144000" cy="6858000" type="screen4x3"/>
  <p:notesSz cx="6950075" cy="9167813"/>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134" y="-108"/>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532" y="-84"/>
      </p:cViewPr>
      <p:guideLst>
        <p:guide orient="horz" pos="2887"/>
        <p:guide pos="218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handoutMaster" Target="handoutMasters/handoutMaster1.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587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37000" y="0"/>
            <a:ext cx="3011488" cy="4587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endParaRPr lang="en-US"/>
          </a:p>
        </p:txBody>
      </p:sp>
      <p:sp>
        <p:nvSpPr>
          <p:cNvPr id="4" name="Footer Placeholder 3"/>
          <p:cNvSpPr>
            <a:spLocks noGrp="1"/>
          </p:cNvSpPr>
          <p:nvPr>
            <p:ph type="ftr" sz="quarter" idx="2"/>
          </p:nvPr>
        </p:nvSpPr>
        <p:spPr>
          <a:xfrm>
            <a:off x="0" y="8707438"/>
            <a:ext cx="3011488" cy="4587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37000" y="8707438"/>
            <a:ext cx="3011488" cy="4587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24E97AA-F130-4AD9-AC80-2D06E337A4DD}" type="slidenum">
              <a:rPr lang="en-US"/>
              <a:pPr>
                <a:defRPr/>
              </a:pPr>
              <a:t>‹#›</a:t>
            </a:fld>
            <a:endParaRPr 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58788"/>
          </a:xfrm>
          <a:prstGeom prst="rect">
            <a:avLst/>
          </a:prstGeom>
        </p:spPr>
        <p:txBody>
          <a:bodyPr vert="horz" lIns="92098" tIns="46049" rIns="92098" bIns="4604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37000" y="0"/>
            <a:ext cx="3011488" cy="458788"/>
          </a:xfrm>
          <a:prstGeom prst="rect">
            <a:avLst/>
          </a:prstGeom>
        </p:spPr>
        <p:txBody>
          <a:bodyPr vert="horz" lIns="92098" tIns="46049" rIns="92098" bIns="46049" rtlCol="0"/>
          <a:lstStyle>
            <a:lvl1pPr algn="r" fontAlgn="auto">
              <a:spcBef>
                <a:spcPts val="0"/>
              </a:spcBef>
              <a:spcAft>
                <a:spcPts val="0"/>
              </a:spcAft>
              <a:defRPr sz="1200">
                <a:latin typeface="+mn-lt"/>
              </a:defRPr>
            </a:lvl1pPr>
          </a:lstStyle>
          <a:p>
            <a:pPr>
              <a:defRPr/>
            </a:pPr>
            <a:endParaRPr lang="en-US"/>
          </a:p>
        </p:txBody>
      </p:sp>
      <p:sp>
        <p:nvSpPr>
          <p:cNvPr id="4" name="Slide Image Placeholder 3"/>
          <p:cNvSpPr>
            <a:spLocks noGrp="1" noRot="1" noChangeAspect="1"/>
          </p:cNvSpPr>
          <p:nvPr>
            <p:ph type="sldImg" idx="2"/>
          </p:nvPr>
        </p:nvSpPr>
        <p:spPr>
          <a:xfrm>
            <a:off x="1182688" y="687388"/>
            <a:ext cx="4584700" cy="3438525"/>
          </a:xfrm>
          <a:prstGeom prst="rect">
            <a:avLst/>
          </a:prstGeom>
          <a:noFill/>
          <a:ln w="12700">
            <a:solidFill>
              <a:prstClr val="black"/>
            </a:solidFill>
          </a:ln>
        </p:spPr>
        <p:txBody>
          <a:bodyPr vert="horz" lIns="92098" tIns="46049" rIns="92098" bIns="46049" rtlCol="0" anchor="ctr"/>
          <a:lstStyle/>
          <a:p>
            <a:pPr lvl="0"/>
            <a:endParaRPr lang="en-US" noProof="0" smtClean="0"/>
          </a:p>
        </p:txBody>
      </p:sp>
      <p:sp>
        <p:nvSpPr>
          <p:cNvPr id="5" name="Notes Placeholder 4"/>
          <p:cNvSpPr>
            <a:spLocks noGrp="1"/>
          </p:cNvSpPr>
          <p:nvPr>
            <p:ph type="body" sz="quarter" idx="3"/>
          </p:nvPr>
        </p:nvSpPr>
        <p:spPr>
          <a:xfrm>
            <a:off x="695325" y="4354513"/>
            <a:ext cx="5559425" cy="4125912"/>
          </a:xfrm>
          <a:prstGeom prst="rect">
            <a:avLst/>
          </a:prstGeom>
        </p:spPr>
        <p:txBody>
          <a:bodyPr vert="horz" lIns="92098" tIns="46049" rIns="92098" bIns="4604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07438"/>
            <a:ext cx="3011488" cy="458787"/>
          </a:xfrm>
          <a:prstGeom prst="rect">
            <a:avLst/>
          </a:prstGeom>
        </p:spPr>
        <p:txBody>
          <a:bodyPr vert="horz" lIns="92098" tIns="46049" rIns="92098" bIns="4604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37000" y="8707438"/>
            <a:ext cx="3011488" cy="458787"/>
          </a:xfrm>
          <a:prstGeom prst="rect">
            <a:avLst/>
          </a:prstGeom>
        </p:spPr>
        <p:txBody>
          <a:bodyPr vert="horz" lIns="92098" tIns="46049" rIns="92098" bIns="46049" rtlCol="0" anchor="b"/>
          <a:lstStyle>
            <a:lvl1pPr algn="r" fontAlgn="auto">
              <a:spcBef>
                <a:spcPts val="0"/>
              </a:spcBef>
              <a:spcAft>
                <a:spcPts val="0"/>
              </a:spcAft>
              <a:defRPr sz="1200">
                <a:latin typeface="+mn-lt"/>
              </a:defRPr>
            </a:lvl1pPr>
          </a:lstStyle>
          <a:p>
            <a:pPr>
              <a:defRPr/>
            </a:pPr>
            <a:fld id="{902B4C65-EE29-45B5-B03C-9282F745E9F5}" type="slidenum">
              <a:rPr lang="en-US"/>
              <a:pPr>
                <a:defRPr/>
              </a:pPr>
              <a:t>‹#›</a:t>
            </a:fld>
            <a:endParaRPr 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pPr defTabSz="920750"/>
            <a:fld id="{3E9CC26F-0195-48BF-91FA-6AEF69114109}" type="slidenum">
              <a:rPr lang="en-US" smtClean="0">
                <a:solidFill>
                  <a:srgbClr val="000000"/>
                </a:solidFill>
                <a:latin typeface="Arial" pitchFamily="34" charset="0"/>
              </a:rPr>
              <a:pPr defTabSz="920750"/>
              <a:t>1</a:t>
            </a:fld>
            <a:endParaRPr lang="en-US" smtClean="0">
              <a:solidFill>
                <a:srgbClr val="000000"/>
              </a:solidFill>
              <a:latin typeface="Arial" pitchFamily="34" charset="0"/>
            </a:endParaRPr>
          </a:p>
        </p:txBody>
      </p:sp>
      <p:sp>
        <p:nvSpPr>
          <p:cNvPr id="36867" name="Rectangle 2"/>
          <p:cNvSpPr>
            <a:spLocks noGrp="1" noRot="1" noChangeAspect="1" noChangeArrowheads="1" noTextEdit="1"/>
          </p:cNvSpPr>
          <p:nvPr>
            <p:ph type="sldImg"/>
          </p:nvPr>
        </p:nvSpPr>
        <p:spPr>
          <a:xfrm>
            <a:off x="1211263" y="669925"/>
            <a:ext cx="4584700" cy="3438525"/>
          </a:xfrm>
          <a:ln/>
        </p:spPr>
      </p:sp>
      <p:sp>
        <p:nvSpPr>
          <p:cNvPr id="36868" name="Rectangle 3"/>
          <p:cNvSpPr>
            <a:spLocks noGrp="1" noChangeArrowheads="1"/>
          </p:cNvSpPr>
          <p:nvPr>
            <p:ph type="body" idx="1"/>
          </p:nvPr>
        </p:nvSpPr>
        <p:spPr>
          <a:noFill/>
          <a:ln/>
        </p:spPr>
        <p:txBody>
          <a:bodyPr/>
          <a:lstStyle/>
          <a:p>
            <a:pPr eaLnBrk="1" hangingPunct="1"/>
            <a:r>
              <a:rPr lang="en-US" dirty="0" smtClean="0">
                <a:latin typeface="Arial" pitchFamily="34" charset="0"/>
              </a:rPr>
              <a:t>In making</a:t>
            </a:r>
            <a:r>
              <a:rPr lang="en-US" baseline="0" dirty="0" smtClean="0">
                <a:latin typeface="Arial" pitchFamily="34" charset="0"/>
              </a:rPr>
              <a:t> the case for fitness testing, it is important for us to share the link between fitness, physical activity and nutrition on academic achievement.  This slide set of data was developed with the assistance of Diane Allensworth from CDC,  Christi Kay from HealthMPowers and Debra Kibbe (pronounced </a:t>
            </a:r>
            <a:r>
              <a:rPr lang="en-US" baseline="0" dirty="0" err="1" smtClean="0">
                <a:latin typeface="Arial" pitchFamily="34" charset="0"/>
              </a:rPr>
              <a:t>Kibbey</a:t>
            </a:r>
            <a:r>
              <a:rPr lang="en-US" baseline="0" dirty="0" smtClean="0">
                <a:latin typeface="Arial" pitchFamily="34" charset="0"/>
              </a:rPr>
              <a:t>) from International Life Science Institute.  </a:t>
            </a:r>
            <a:endParaRPr lang="en-US" dirty="0" smtClean="0">
              <a:latin typeface="Arial" pitchFamily="34" charset="0"/>
            </a:endParaRPr>
          </a:p>
          <a:p>
            <a:pPr eaLnBrk="1" hangingPunct="1"/>
            <a:r>
              <a:rPr lang="en-US" dirty="0" smtClean="0">
                <a:latin typeface="Arial" pitchFamily="34" charset="0"/>
              </a:rPr>
              <a:t>We all know that there is a heavy emphasis in schools today on test scores, AYP, and accountability.  But as health and physical education professionals, we also realize the importance of quality heath and physical education programs not only for the health status of students, staff and families, but also on academic achievement.  More and more research is coming out demonstrating the link between health and school success.  </a:t>
            </a:r>
          </a:p>
          <a:p>
            <a:pPr eaLnBrk="1" hangingPunct="1"/>
            <a:endParaRPr lang="en-US" dirty="0" smtClean="0">
              <a:latin typeface="Arial" pitchFamily="34" charset="0"/>
            </a:endParaRPr>
          </a:p>
          <a:p>
            <a:pPr eaLnBrk="1" hangingPunct="1"/>
            <a:r>
              <a:rPr lang="en-US" dirty="0" smtClean="0">
                <a:latin typeface="Arial" pitchFamily="34" charset="0"/>
              </a:rPr>
              <a:t>We need to be sure that others know this information too.    </a:t>
            </a:r>
          </a:p>
          <a:p>
            <a:pPr eaLnBrk="1" hangingPunct="1"/>
            <a:endParaRPr lang="en-US" dirty="0" smtClean="0">
              <a:latin typeface="Arial" pitchFamily="34" charset="0"/>
            </a:endParaRPr>
          </a:p>
          <a:p>
            <a:pPr eaLnBrk="1" hangingPunct="1"/>
            <a:endParaRPr lang="en-US" dirty="0"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pPr marL="325438" indent="-325438">
              <a:spcBef>
                <a:spcPct val="20000"/>
              </a:spcBef>
              <a:buFontTx/>
              <a:buChar char="•"/>
            </a:pPr>
            <a:r>
              <a:rPr lang="en-US" smtClean="0">
                <a:latin typeface="Arial" pitchFamily="34" charset="0"/>
              </a:rPr>
              <a:t>CDC has also examined the link between health and academic achievement using the Youth Risk Behavior Survey data collected from high school students across the country with grades.  Looking at this slide you can see that there is a negative association between health-risk behaviors and academic achievement among high school students after controlling for sex, race/ethnicity, and grade level. This means that students with higher grades are less likely to engage in health-risk behaviors than their classmates with lower grades, and students who do not engage in health-risk behaviors receive higher grades than their classmates who do engage in health-risk behaviors. These associations do not prove causation.   Further research is needed, but there definitely is an association!</a:t>
            </a:r>
            <a:endParaRPr lang="en-US" baseline="30000" smtClean="0">
              <a:latin typeface="Arial" pitchFamily="34" charset="0"/>
            </a:endParaRPr>
          </a:p>
          <a:p>
            <a:pPr marL="325438" indent="-325438">
              <a:spcBef>
                <a:spcPct val="20000"/>
              </a:spcBef>
              <a:buFontTx/>
              <a:buChar char="•"/>
            </a:pPr>
            <a:endParaRPr lang="en-US" smtClean="0">
              <a:latin typeface="Arial" pitchFamily="34" charset="0"/>
            </a:endParaRPr>
          </a:p>
          <a:p>
            <a:pPr marL="325438" indent="-325438"/>
            <a:endParaRPr lang="en-US" smtClean="0">
              <a:latin typeface="Arial" pitchFamily="34" charset="0"/>
            </a:endParaRPr>
          </a:p>
        </p:txBody>
      </p:sp>
      <p:sp>
        <p:nvSpPr>
          <p:cNvPr id="47108" name="Slide Number Placeholder 3"/>
          <p:cNvSpPr>
            <a:spLocks noGrp="1"/>
          </p:cNvSpPr>
          <p:nvPr>
            <p:ph type="sldNum" sz="quarter" idx="5"/>
          </p:nvPr>
        </p:nvSpPr>
        <p:spPr>
          <a:noFill/>
        </p:spPr>
        <p:txBody>
          <a:bodyPr/>
          <a:lstStyle/>
          <a:p>
            <a:pPr defTabSz="920750"/>
            <a:fld id="{25FAD621-09C9-4D20-ACB4-9D201ED6E524}" type="slidenum">
              <a:rPr lang="en-US" smtClean="0">
                <a:solidFill>
                  <a:srgbClr val="000000"/>
                </a:solidFill>
                <a:latin typeface="Arial" pitchFamily="34" charset="0"/>
              </a:rPr>
              <a:pPr defTabSz="920750"/>
              <a:t>10</a:t>
            </a:fld>
            <a:endParaRPr lang="en-US" smtClean="0">
              <a:solidFill>
                <a:srgbClr val="000000"/>
              </a:solidFill>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have included some additional resources in your training manual under Tab 5.,  Please turn to Tab 5.</a:t>
            </a:r>
          </a:p>
          <a:p>
            <a:endParaRPr lang="en-US" dirty="0" smtClean="0"/>
          </a:p>
          <a:p>
            <a:r>
              <a:rPr lang="en-US" smtClean="0"/>
              <a:t>Share resources.</a:t>
            </a:r>
            <a:endParaRPr lang="en-US"/>
          </a:p>
        </p:txBody>
      </p:sp>
      <p:sp>
        <p:nvSpPr>
          <p:cNvPr id="4" name="Date Placeholder 3"/>
          <p:cNvSpPr>
            <a:spLocks noGrp="1"/>
          </p:cNvSpPr>
          <p:nvPr>
            <p:ph type="dt"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902B4C65-EE29-45B5-B03C-9282F745E9F5}" type="slidenum">
              <a:rPr lang="en-US" smtClean="0"/>
              <a:pPr>
                <a:defRPr/>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r>
              <a:rPr lang="en-US" b="1" dirty="0" smtClean="0">
                <a:latin typeface="Arial" pitchFamily="34" charset="0"/>
              </a:rPr>
              <a:t>Childhood obesity is a national crisis</a:t>
            </a:r>
          </a:p>
          <a:p>
            <a:r>
              <a:rPr lang="en-US" dirty="0" smtClean="0">
                <a:latin typeface="Arial" pitchFamily="34" charset="0"/>
              </a:rPr>
              <a:t>	Georgia ranks second in childhood obesity in the country.</a:t>
            </a:r>
          </a:p>
          <a:p>
            <a:r>
              <a:rPr lang="en-US" b="1" dirty="0" smtClean="0">
                <a:latin typeface="Arial" pitchFamily="34" charset="0"/>
              </a:rPr>
              <a:t>Health is academic</a:t>
            </a:r>
          </a:p>
          <a:p>
            <a:r>
              <a:rPr lang="en-US" dirty="0" smtClean="0">
                <a:latin typeface="Arial" pitchFamily="34" charset="0"/>
              </a:rPr>
              <a:t>	Our students health status and their ability to learn are inextricable linked.</a:t>
            </a:r>
          </a:p>
          <a:p>
            <a:endParaRPr lang="en-US" dirty="0" smtClean="0">
              <a:latin typeface="Arial" pitchFamily="34" charset="0"/>
            </a:endParaRPr>
          </a:p>
          <a:p>
            <a:r>
              <a:rPr lang="en-US" b="1" dirty="0" smtClean="0">
                <a:latin typeface="Arial" pitchFamily="34" charset="0"/>
              </a:rPr>
              <a:t>A coordinated, multi-component, evidence-based approach is the best way to make a difference</a:t>
            </a:r>
          </a:p>
          <a:p>
            <a:r>
              <a:rPr lang="en-US" dirty="0" smtClean="0">
                <a:latin typeface="Arial" pitchFamily="34" charset="0"/>
              </a:rPr>
              <a:t>	All facets of the school need to become involved in the health and well being of students considering the connection to academic achievement</a:t>
            </a:r>
          </a:p>
          <a:p>
            <a:endParaRPr lang="en-US" dirty="0" smtClean="0">
              <a:latin typeface="Arial" pitchFamily="34" charset="0"/>
            </a:endParaRPr>
          </a:p>
          <a:p>
            <a:r>
              <a:rPr lang="en-US" b="1" dirty="0" smtClean="0">
                <a:latin typeface="Arial" pitchFamily="34" charset="0"/>
              </a:rPr>
              <a:t>Change is happening…more to do</a:t>
            </a:r>
          </a:p>
          <a:p>
            <a:r>
              <a:rPr lang="en-US" dirty="0" smtClean="0">
                <a:latin typeface="Arial" pitchFamily="34" charset="0"/>
              </a:rPr>
              <a:t>	Schools across Georgia and the country are  beginning to recognize the link between health and academic achievement and are beginning to take action</a:t>
            </a:r>
          </a:p>
        </p:txBody>
      </p:sp>
      <p:sp>
        <p:nvSpPr>
          <p:cNvPr id="37892" name="Slide Number Placeholder 3"/>
          <p:cNvSpPr>
            <a:spLocks noGrp="1"/>
          </p:cNvSpPr>
          <p:nvPr>
            <p:ph type="sldNum" sz="quarter" idx="5"/>
          </p:nvPr>
        </p:nvSpPr>
        <p:spPr>
          <a:noFill/>
        </p:spPr>
        <p:txBody>
          <a:bodyPr/>
          <a:lstStyle/>
          <a:p>
            <a:pPr defTabSz="920750"/>
            <a:fld id="{CDFE77EB-5613-4126-8E48-9B329239BDB6}" type="slidenum">
              <a:rPr lang="en-US" smtClean="0">
                <a:solidFill>
                  <a:srgbClr val="000000"/>
                </a:solidFill>
                <a:latin typeface="Arial" pitchFamily="34" charset="0"/>
              </a:rPr>
              <a:pPr defTabSz="920750"/>
              <a:t>2</a:t>
            </a:fld>
            <a:endParaRPr lang="en-US" smtClean="0">
              <a:solidFill>
                <a:srgbClr val="000000"/>
              </a:solidFill>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pPr defTabSz="920750"/>
            <a:fld id="{73782D17-13C4-44C2-9185-C6AB06DF570D}" type="slidenum">
              <a:rPr lang="en-US" smtClean="0">
                <a:solidFill>
                  <a:srgbClr val="000000"/>
                </a:solidFill>
                <a:latin typeface="Arial" pitchFamily="34" charset="0"/>
              </a:rPr>
              <a:pPr defTabSz="920750"/>
              <a:t>3</a:t>
            </a:fld>
            <a:endParaRPr lang="en-US" smtClean="0">
              <a:solidFill>
                <a:srgbClr val="000000"/>
              </a:solidFill>
              <a:latin typeface="Arial"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r>
              <a:rPr lang="en-US" smtClean="0">
                <a:latin typeface="Arial" pitchFamily="34" charset="0"/>
              </a:rPr>
              <a:t>Obesity in children has far reaching consequences.</a:t>
            </a:r>
          </a:p>
          <a:p>
            <a:r>
              <a:rPr lang="en-US" smtClean="0">
                <a:latin typeface="Arial" pitchFamily="34" charset="0"/>
              </a:rPr>
              <a:t>There are health consequences.  Read slide. </a:t>
            </a:r>
          </a:p>
          <a:p>
            <a:r>
              <a:rPr lang="en-US" smtClean="0">
                <a:latin typeface="Arial" pitchFamily="34" charset="0"/>
              </a:rPr>
              <a:t>Type 2 diabetes has been rising steadily.  Once almost entirely an adult disease, Type 2 diabetes is affecting more and more children.  </a:t>
            </a:r>
          </a:p>
          <a:p>
            <a:endParaRPr lang="en-US" smtClean="0">
              <a:latin typeface="Arial" pitchFamily="34" charset="0"/>
            </a:endParaRPr>
          </a:p>
          <a:p>
            <a:r>
              <a:rPr lang="en-US" smtClean="0">
                <a:latin typeface="Arial" pitchFamily="34" charset="0"/>
              </a:rPr>
              <a:t>Our obese children may  also face psychological barriers to learning:</a:t>
            </a:r>
          </a:p>
          <a:p>
            <a:r>
              <a:rPr lang="en-US" smtClean="0">
                <a:latin typeface="Arial" pitchFamily="34" charset="0"/>
              </a:rPr>
              <a:t>There are psychosocial effects that affect overweight and obese youth such as stigma, lack of self-esteem and poor body Image.  Studies demonstrate that children rate obese peers as the least preferred friends.   This can lead to isolation and limited ability to develop social skills resulting in lower self-esteem.   Not feeling connected to school has also been related to lower academic achievement.</a:t>
            </a:r>
          </a:p>
          <a:p>
            <a:endParaRPr lang="en-US" smtClean="0">
              <a:latin typeface="Arial" pitchFamily="34" charset="0"/>
            </a:endParaRPr>
          </a:p>
          <a:p>
            <a:r>
              <a:rPr lang="en-US" smtClean="0">
                <a:latin typeface="Arial" pitchFamily="34" charset="0"/>
              </a:rPr>
              <a:t>These factors alone can impact academic achievement, but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r>
              <a:rPr lang="en-US" smtClean="0">
                <a:latin typeface="Arial" pitchFamily="34" charset="0"/>
              </a:rPr>
              <a:t>There are academic consequences as well for overweight children.  Overweight children often have  issues with attendance, classroom behavior, cognitive development, and academic performance.  </a:t>
            </a:r>
          </a:p>
          <a:p>
            <a:endParaRPr lang="en-US" smtClean="0">
              <a:latin typeface="Arial" pitchFamily="34" charset="0"/>
            </a:endParaRPr>
          </a:p>
          <a:p>
            <a:r>
              <a:rPr lang="en-US" smtClean="0">
                <a:latin typeface="Arial" pitchFamily="34" charset="0"/>
              </a:rPr>
              <a:t>So therefore adopting healthy behaviors may be as important to the quality of life as it is to academic achievement. </a:t>
            </a:r>
          </a:p>
          <a:p>
            <a:endParaRPr lang="en-US" smtClean="0">
              <a:latin typeface="Arial" pitchFamily="34" charset="0"/>
            </a:endParaRPr>
          </a:p>
        </p:txBody>
      </p:sp>
      <p:sp>
        <p:nvSpPr>
          <p:cNvPr id="39940" name="Slide Number Placeholder 3"/>
          <p:cNvSpPr>
            <a:spLocks noGrp="1"/>
          </p:cNvSpPr>
          <p:nvPr>
            <p:ph type="sldNum" sz="quarter" idx="5"/>
          </p:nvPr>
        </p:nvSpPr>
        <p:spPr>
          <a:noFill/>
        </p:spPr>
        <p:txBody>
          <a:bodyPr/>
          <a:lstStyle/>
          <a:p>
            <a:pPr defTabSz="920750"/>
            <a:fld id="{1D1BD41C-67EC-452F-A79F-F18B929950B3}" type="slidenum">
              <a:rPr lang="en-US" smtClean="0">
                <a:solidFill>
                  <a:srgbClr val="000000"/>
                </a:solidFill>
                <a:latin typeface="Arial" pitchFamily="34" charset="0"/>
              </a:rPr>
              <a:pPr defTabSz="920750"/>
              <a:t>4</a:t>
            </a:fld>
            <a:endParaRPr lang="en-US" smtClean="0">
              <a:solidFill>
                <a:srgbClr val="000000"/>
              </a:solidFill>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r>
              <a:rPr lang="en-US" dirty="0" smtClean="0">
                <a:latin typeface="Arial" pitchFamily="34" charset="0"/>
              </a:rPr>
              <a:t>Read Slide</a:t>
            </a:r>
          </a:p>
        </p:txBody>
      </p:sp>
      <p:sp>
        <p:nvSpPr>
          <p:cNvPr id="43012" name="Slide Number Placeholder 3"/>
          <p:cNvSpPr>
            <a:spLocks noGrp="1"/>
          </p:cNvSpPr>
          <p:nvPr>
            <p:ph type="sldNum" sz="quarter" idx="5"/>
          </p:nvPr>
        </p:nvSpPr>
        <p:spPr>
          <a:noFill/>
        </p:spPr>
        <p:txBody>
          <a:bodyPr/>
          <a:lstStyle/>
          <a:p>
            <a:pPr defTabSz="920750"/>
            <a:fld id="{B5964D8C-ED18-473D-BBD7-5362DF316C32}" type="slidenum">
              <a:rPr lang="en-US" smtClean="0">
                <a:solidFill>
                  <a:srgbClr val="000000"/>
                </a:solidFill>
                <a:latin typeface="Arial" pitchFamily="34" charset="0"/>
              </a:rPr>
              <a:pPr defTabSz="920750"/>
              <a:t>5</a:t>
            </a:fld>
            <a:endParaRPr lang="en-US" smtClean="0">
              <a:solidFill>
                <a:srgbClr val="000000"/>
              </a:solidFill>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r>
              <a:rPr lang="en-US" dirty="0" smtClean="0">
                <a:latin typeface="Arial" pitchFamily="34" charset="0"/>
              </a:rPr>
              <a:t>Read slide </a:t>
            </a:r>
          </a:p>
        </p:txBody>
      </p:sp>
      <p:sp>
        <p:nvSpPr>
          <p:cNvPr id="44036" name="Slide Number Placeholder 3"/>
          <p:cNvSpPr>
            <a:spLocks noGrp="1"/>
          </p:cNvSpPr>
          <p:nvPr>
            <p:ph type="sldNum" sz="quarter" idx="5"/>
          </p:nvPr>
        </p:nvSpPr>
        <p:spPr>
          <a:noFill/>
        </p:spPr>
        <p:txBody>
          <a:bodyPr/>
          <a:lstStyle/>
          <a:p>
            <a:pPr defTabSz="920750"/>
            <a:fld id="{DEBFD53B-059B-4B76-A779-DAB995CC7447}" type="slidenum">
              <a:rPr lang="en-US" smtClean="0">
                <a:solidFill>
                  <a:srgbClr val="000000"/>
                </a:solidFill>
                <a:latin typeface="Arial" pitchFamily="34" charset="0"/>
              </a:rPr>
              <a:pPr defTabSz="920750"/>
              <a:t>6</a:t>
            </a:fld>
            <a:endParaRPr lang="en-US" smtClean="0">
              <a:solidFill>
                <a:srgbClr val="000000"/>
              </a:solidFill>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r>
              <a:rPr lang="en-US" dirty="0" smtClean="0">
                <a:latin typeface="Arial" pitchFamily="34" charset="0"/>
              </a:rPr>
              <a:t>Cover slide</a:t>
            </a:r>
          </a:p>
        </p:txBody>
      </p:sp>
      <p:sp>
        <p:nvSpPr>
          <p:cNvPr id="45060" name="Slide Number Placeholder 3"/>
          <p:cNvSpPr>
            <a:spLocks noGrp="1"/>
          </p:cNvSpPr>
          <p:nvPr>
            <p:ph type="sldNum" sz="quarter" idx="5"/>
          </p:nvPr>
        </p:nvSpPr>
        <p:spPr>
          <a:noFill/>
        </p:spPr>
        <p:txBody>
          <a:bodyPr/>
          <a:lstStyle/>
          <a:p>
            <a:pPr defTabSz="920750"/>
            <a:fld id="{9494A159-4946-4729-B3D9-5865668D36D6}" type="slidenum">
              <a:rPr lang="en-US" smtClean="0">
                <a:solidFill>
                  <a:srgbClr val="000000"/>
                </a:solidFill>
                <a:latin typeface="Arial" pitchFamily="34" charset="0"/>
              </a:rPr>
              <a:pPr defTabSz="920750"/>
              <a:t>7</a:t>
            </a:fld>
            <a:endParaRPr lang="en-US" smtClean="0">
              <a:solidFill>
                <a:srgbClr val="000000"/>
              </a:solidFill>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latin typeface="Arial" pitchFamily="34" charset="0"/>
            </a:endParaRPr>
          </a:p>
        </p:txBody>
      </p:sp>
      <p:sp>
        <p:nvSpPr>
          <p:cNvPr id="46084" name="Slide Number Placeholder 3"/>
          <p:cNvSpPr>
            <a:spLocks noGrp="1"/>
          </p:cNvSpPr>
          <p:nvPr>
            <p:ph type="sldNum" sz="quarter" idx="5"/>
          </p:nvPr>
        </p:nvSpPr>
        <p:spPr>
          <a:noFill/>
        </p:spPr>
        <p:txBody>
          <a:bodyPr/>
          <a:lstStyle/>
          <a:p>
            <a:pPr defTabSz="920750"/>
            <a:fld id="{113BA6A8-7DDB-40D8-A3CB-E8399AC3A237}" type="slidenum">
              <a:rPr lang="en-US" smtClean="0">
                <a:solidFill>
                  <a:srgbClr val="000000"/>
                </a:solidFill>
                <a:latin typeface="Arial" pitchFamily="34" charset="0"/>
              </a:rPr>
              <a:pPr defTabSz="920750"/>
              <a:t>8</a:t>
            </a:fld>
            <a:endParaRPr lang="en-US" smtClean="0">
              <a:solidFill>
                <a:srgbClr val="000000"/>
              </a:solidFill>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r>
              <a:rPr lang="en-US" dirty="0" smtClean="0">
                <a:latin typeface="Arial" pitchFamily="34" charset="0"/>
              </a:rPr>
              <a:t>Here are the citations for the information shared on the previous slides in case you want to look at these studies more carefully or want to share them with other colleagues or administrators.  </a:t>
            </a:r>
          </a:p>
        </p:txBody>
      </p:sp>
      <p:sp>
        <p:nvSpPr>
          <p:cNvPr id="41988" name="Slide Number Placeholder 3"/>
          <p:cNvSpPr>
            <a:spLocks noGrp="1"/>
          </p:cNvSpPr>
          <p:nvPr>
            <p:ph type="sldNum" sz="quarter" idx="5"/>
          </p:nvPr>
        </p:nvSpPr>
        <p:spPr>
          <a:noFill/>
        </p:spPr>
        <p:txBody>
          <a:bodyPr/>
          <a:lstStyle/>
          <a:p>
            <a:pPr defTabSz="920750"/>
            <a:fld id="{46A603B1-747B-4009-BA92-81717105CA72}" type="slidenum">
              <a:rPr lang="en-US" smtClean="0">
                <a:solidFill>
                  <a:srgbClr val="000000"/>
                </a:solidFill>
                <a:latin typeface="Arial" pitchFamily="34" charset="0"/>
              </a:rPr>
              <a:pPr defTabSz="920750"/>
              <a:t>9</a:t>
            </a:fld>
            <a:endParaRPr lang="en-US" smtClean="0">
              <a:solidFill>
                <a:srgbClr val="000000"/>
              </a:solidFill>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pic>
        <p:nvPicPr>
          <p:cNvPr id="2" name="Picture 1046"/>
          <p:cNvPicPr>
            <a:picLocks noChangeAspect="1" noChangeArrowheads="1"/>
          </p:cNvPicPr>
          <p:nvPr userDrawn="1"/>
        </p:nvPicPr>
        <p:blipFill>
          <a:blip r:embed="rId2" cstate="print"/>
          <a:srcRect/>
          <a:stretch>
            <a:fillRect/>
          </a:stretch>
        </p:blipFill>
        <p:spPr bwMode="auto">
          <a:xfrm>
            <a:off x="0" y="0"/>
            <a:ext cx="9144000" cy="6530975"/>
          </a:xfrm>
          <a:prstGeom prst="rect">
            <a:avLst/>
          </a:prstGeom>
          <a:noFill/>
          <a:ln w="9525">
            <a:noFill/>
            <a:miter lim="800000"/>
            <a:headEnd/>
            <a:tailEnd/>
          </a:ln>
        </p:spPr>
      </p:pic>
      <p:sp>
        <p:nvSpPr>
          <p:cNvPr id="3" name="Rectangle 5"/>
          <p:cNvSpPr>
            <a:spLocks noChangeArrowheads="1"/>
          </p:cNvSpPr>
          <p:nvPr userDrawn="1"/>
        </p:nvSpPr>
        <p:spPr bwMode="auto">
          <a:xfrm>
            <a:off x="63500" y="6550025"/>
            <a:ext cx="3441700" cy="244475"/>
          </a:xfrm>
          <a:prstGeom prst="rect">
            <a:avLst/>
          </a:prstGeom>
          <a:noFill/>
          <a:ln w="9525">
            <a:noFill/>
            <a:miter lim="800000"/>
            <a:headEnd/>
            <a:tailEnd/>
          </a:ln>
        </p:spPr>
        <p:txBody>
          <a:bodyPr>
            <a:spAutoFit/>
          </a:bodyPr>
          <a:lstStyle/>
          <a:p>
            <a:pPr algn="ctr">
              <a:defRPr/>
            </a:pPr>
            <a:r>
              <a:rPr lang="en-US" sz="1000">
                <a:solidFill>
                  <a:prstClr val="black"/>
                </a:solidFill>
                <a:latin typeface="Arial" charset="0"/>
              </a:rPr>
              <a:t>© 2007 HealthMPowers. All rights reserved.</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4B98D9F-7FDC-4A10-8754-CAE63C67927E}" type="datetimeFigureOut">
              <a:rPr lang="en-US"/>
              <a:pPr>
                <a:defRPr/>
              </a:pPr>
              <a:t>7/13/2011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93856FD-35CB-4C14-92D0-B7FB6F3AB6F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FCFCC68-4AFC-4D4D-8391-513330748E0E}" type="datetimeFigureOut">
              <a:rPr lang="en-US"/>
              <a:pPr>
                <a:defRPr/>
              </a:pPr>
              <a:t>7/13/2011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E8B578-D575-4AAC-B83C-EA1E4B82FF8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4B98D9F-7FDC-4A10-8754-CAE63C67927E}" type="datetimeFigureOut">
              <a:rPr lang="en-US"/>
              <a:pPr>
                <a:defRPr/>
              </a:pPr>
              <a:t>7/13/2011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93856FD-35CB-4C14-92D0-B7FB6F3AB6F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FCFCC68-4AFC-4D4D-8391-513330748E0E}" type="datetimeFigureOut">
              <a:rPr lang="en-US"/>
              <a:pPr>
                <a:defRPr/>
              </a:pPr>
              <a:t>7/13/2011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E8B578-D575-4AAC-B83C-EA1E4B82FF8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FCFCC68-4AFC-4D4D-8391-513330748E0E}" type="datetimeFigureOut">
              <a:rPr lang="en-US"/>
              <a:pPr>
                <a:defRPr/>
              </a:pPr>
              <a:t>7/13/2011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E8B578-D575-4AAC-B83C-EA1E4B82FF8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FCFCC68-4AFC-4D4D-8391-513330748E0E}" type="datetimeFigureOut">
              <a:rPr lang="en-US"/>
              <a:pPr>
                <a:defRPr/>
              </a:pPr>
              <a:t>7/13/2011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E8B578-D575-4AAC-B83C-EA1E4B82FF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FCFCC68-4AFC-4D4D-8391-513330748E0E}" type="datetimeFigureOut">
              <a:rPr lang="en-US"/>
              <a:pPr>
                <a:defRPr/>
              </a:pPr>
              <a:t>7/13/2011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E8B578-D575-4AAC-B83C-EA1E4B82FF8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FCFCC68-4AFC-4D4D-8391-513330748E0E}" type="datetimeFigureOut">
              <a:rPr lang="en-US"/>
              <a:pPr>
                <a:defRPr/>
              </a:pPr>
              <a:t>7/13/2011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E8B578-D575-4AAC-B83C-EA1E4B82FF8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FCFCC68-4AFC-4D4D-8391-513330748E0E}" type="datetimeFigureOut">
              <a:rPr lang="en-US"/>
              <a:pPr>
                <a:defRPr/>
              </a:pPr>
              <a:t>7/13/2011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E8B578-D575-4AAC-B83C-EA1E4B82FF8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0.xml"/><Relationship Id="rId1"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charset="0"/>
              </a:defRPr>
            </a:lvl1pPr>
          </a:lstStyle>
          <a:p>
            <a:pPr>
              <a:defRPr/>
            </a:pPr>
            <a:fld id="{F6A12E76-A28A-442F-986A-3B2FEA254A3A}" type="datetimeFigureOut">
              <a:rPr lang="en-US"/>
              <a:pPr>
                <a:defRPr/>
              </a:pPr>
              <a:t>7/13/2011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charset="0"/>
              </a:defRPr>
            </a:lvl1pPr>
          </a:lstStyle>
          <a:p>
            <a:pPr>
              <a:defRPr/>
            </a:pPr>
            <a:fld id="{D4B62B39-3759-4F8D-B29A-E87B29942D22}" type="slidenum">
              <a:rPr lang="en-US"/>
              <a:pPr>
                <a:defRPr/>
              </a:pPr>
              <a:t>‹#›</a:t>
            </a:fld>
            <a:endParaRPr lang="en-US"/>
          </a:p>
        </p:txBody>
      </p:sp>
      <p:sp>
        <p:nvSpPr>
          <p:cNvPr id="7" name="Freeform 13"/>
          <p:cNvSpPr>
            <a:spLocks/>
          </p:cNvSpPr>
          <p:nvPr/>
        </p:nvSpPr>
        <p:spPr bwMode="auto">
          <a:xfrm>
            <a:off x="0" y="0"/>
            <a:ext cx="804863" cy="6854825"/>
          </a:xfrm>
          <a:custGeom>
            <a:avLst/>
            <a:gdLst/>
            <a:ahLst/>
            <a:cxnLst>
              <a:cxn ang="0">
                <a:pos x="0" y="0"/>
              </a:cxn>
              <a:cxn ang="0">
                <a:pos x="0" y="4318"/>
              </a:cxn>
              <a:cxn ang="0">
                <a:pos x="505" y="4318"/>
              </a:cxn>
              <a:cxn ang="0">
                <a:pos x="280" y="2168"/>
              </a:cxn>
              <a:cxn ang="0">
                <a:pos x="507" y="0"/>
              </a:cxn>
              <a:cxn ang="0">
                <a:pos x="0" y="0"/>
              </a:cxn>
            </a:cxnLst>
            <a:rect l="0" t="0" r="r" b="b"/>
            <a:pathLst>
              <a:path w="507" h="4318">
                <a:moveTo>
                  <a:pt x="0" y="0"/>
                </a:moveTo>
                <a:cubicBezTo>
                  <a:pt x="0" y="0"/>
                  <a:pt x="0" y="4318"/>
                  <a:pt x="0" y="4318"/>
                </a:cubicBezTo>
                <a:cubicBezTo>
                  <a:pt x="174" y="4318"/>
                  <a:pt x="265" y="4318"/>
                  <a:pt x="505" y="4318"/>
                </a:cubicBezTo>
                <a:cubicBezTo>
                  <a:pt x="368" y="3432"/>
                  <a:pt x="281" y="2888"/>
                  <a:pt x="280" y="2168"/>
                </a:cubicBezTo>
                <a:cubicBezTo>
                  <a:pt x="279" y="1448"/>
                  <a:pt x="376" y="840"/>
                  <a:pt x="507" y="0"/>
                </a:cubicBezTo>
                <a:cubicBezTo>
                  <a:pt x="271" y="0"/>
                  <a:pt x="0" y="0"/>
                  <a:pt x="0" y="0"/>
                </a:cubicBezTo>
                <a:close/>
              </a:path>
            </a:pathLst>
          </a:custGeom>
          <a:solidFill>
            <a:srgbClr val="F37A1F"/>
          </a:solidFill>
          <a:ln w="9525" cap="flat" cmpd="sng">
            <a:noFill/>
            <a:prstDash val="solid"/>
            <a:round/>
            <a:headEnd/>
            <a:tailEnd/>
          </a:ln>
          <a:effectLst>
            <a:outerShdw algn="ctr" rotWithShape="0">
              <a:schemeClr val="tx1">
                <a:alpha val="63000"/>
              </a:schemeClr>
            </a:outerShdw>
          </a:effectLst>
        </p:spPr>
        <p:txBody>
          <a:bodyPr wrap="none" anchor="ctr"/>
          <a:lstStyle/>
          <a:p>
            <a:pPr>
              <a:defRPr/>
            </a:pPr>
            <a:endParaRPr lang="en-US">
              <a:solidFill>
                <a:prstClr val="black"/>
              </a:solidFill>
              <a:latin typeface="Arial" charset="0"/>
            </a:endParaRPr>
          </a:p>
        </p:txBody>
      </p:sp>
      <p:pic>
        <p:nvPicPr>
          <p:cNvPr id="3080" name="Picture 17" descr="HealthMPowers_logo"/>
          <p:cNvPicPr>
            <a:picLocks noChangeAspect="1" noChangeArrowheads="1"/>
          </p:cNvPicPr>
          <p:nvPr/>
        </p:nvPicPr>
        <p:blipFill>
          <a:blip r:embed="rId3" cstate="print"/>
          <a:srcRect/>
          <a:stretch>
            <a:fillRect/>
          </a:stretch>
        </p:blipFill>
        <p:spPr bwMode="auto">
          <a:xfrm>
            <a:off x="7021513" y="6143625"/>
            <a:ext cx="1970087" cy="714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6"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charset="0"/>
              </a:defRPr>
            </a:lvl1pPr>
          </a:lstStyle>
          <a:p>
            <a:pPr>
              <a:defRPr/>
            </a:pPr>
            <a:fld id="{F6A12E76-A28A-442F-986A-3B2FEA254A3A}" type="datetimeFigureOut">
              <a:rPr lang="en-US"/>
              <a:pPr>
                <a:defRPr/>
              </a:pPr>
              <a:t>7/13/2011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charset="0"/>
              </a:defRPr>
            </a:lvl1pPr>
          </a:lstStyle>
          <a:p>
            <a:pPr>
              <a:defRPr/>
            </a:pPr>
            <a:fld id="{D4B62B39-3759-4F8D-B29A-E87B29942D22}" type="slidenum">
              <a:rPr lang="en-US"/>
              <a:pPr>
                <a:defRPr/>
              </a:pPr>
              <a:t>‹#›</a:t>
            </a:fld>
            <a:endParaRPr lang="en-US"/>
          </a:p>
        </p:txBody>
      </p:sp>
      <p:sp>
        <p:nvSpPr>
          <p:cNvPr id="7" name="Freeform 13"/>
          <p:cNvSpPr>
            <a:spLocks/>
          </p:cNvSpPr>
          <p:nvPr/>
        </p:nvSpPr>
        <p:spPr bwMode="auto">
          <a:xfrm>
            <a:off x="0" y="0"/>
            <a:ext cx="804863" cy="6854825"/>
          </a:xfrm>
          <a:custGeom>
            <a:avLst/>
            <a:gdLst/>
            <a:ahLst/>
            <a:cxnLst>
              <a:cxn ang="0">
                <a:pos x="0" y="0"/>
              </a:cxn>
              <a:cxn ang="0">
                <a:pos x="0" y="4318"/>
              </a:cxn>
              <a:cxn ang="0">
                <a:pos x="505" y="4318"/>
              </a:cxn>
              <a:cxn ang="0">
                <a:pos x="280" y="2168"/>
              </a:cxn>
              <a:cxn ang="0">
                <a:pos x="507" y="0"/>
              </a:cxn>
              <a:cxn ang="0">
                <a:pos x="0" y="0"/>
              </a:cxn>
            </a:cxnLst>
            <a:rect l="0" t="0" r="r" b="b"/>
            <a:pathLst>
              <a:path w="507" h="4318">
                <a:moveTo>
                  <a:pt x="0" y="0"/>
                </a:moveTo>
                <a:cubicBezTo>
                  <a:pt x="0" y="0"/>
                  <a:pt x="0" y="4318"/>
                  <a:pt x="0" y="4318"/>
                </a:cubicBezTo>
                <a:cubicBezTo>
                  <a:pt x="174" y="4318"/>
                  <a:pt x="265" y="4318"/>
                  <a:pt x="505" y="4318"/>
                </a:cubicBezTo>
                <a:cubicBezTo>
                  <a:pt x="368" y="3432"/>
                  <a:pt x="281" y="2888"/>
                  <a:pt x="280" y="2168"/>
                </a:cubicBezTo>
                <a:cubicBezTo>
                  <a:pt x="279" y="1448"/>
                  <a:pt x="376" y="840"/>
                  <a:pt x="507" y="0"/>
                </a:cubicBezTo>
                <a:cubicBezTo>
                  <a:pt x="271" y="0"/>
                  <a:pt x="0" y="0"/>
                  <a:pt x="0" y="0"/>
                </a:cubicBezTo>
                <a:close/>
              </a:path>
            </a:pathLst>
          </a:custGeom>
          <a:solidFill>
            <a:srgbClr val="F37A1F"/>
          </a:solidFill>
          <a:ln w="9525" cap="flat" cmpd="sng">
            <a:noFill/>
            <a:prstDash val="solid"/>
            <a:round/>
            <a:headEnd/>
            <a:tailEnd/>
          </a:ln>
          <a:effectLst>
            <a:outerShdw algn="ctr" rotWithShape="0">
              <a:schemeClr val="tx1">
                <a:alpha val="63000"/>
              </a:schemeClr>
            </a:outerShdw>
          </a:effectLst>
        </p:spPr>
        <p:txBody>
          <a:bodyPr wrap="none" anchor="ctr"/>
          <a:lstStyle/>
          <a:p>
            <a:pPr>
              <a:defRPr/>
            </a:pPr>
            <a:endParaRPr lang="en-US">
              <a:solidFill>
                <a:prstClr val="black"/>
              </a:solidFill>
              <a:latin typeface="Arial" charset="0"/>
            </a:endParaRPr>
          </a:p>
        </p:txBody>
      </p:sp>
      <p:pic>
        <p:nvPicPr>
          <p:cNvPr id="3080" name="Picture 17" descr="HealthMPowers_logo"/>
          <p:cNvPicPr>
            <a:picLocks noChangeAspect="1" noChangeArrowheads="1"/>
          </p:cNvPicPr>
          <p:nvPr/>
        </p:nvPicPr>
        <p:blipFill>
          <a:blip r:embed="rId3" cstate="print"/>
          <a:srcRect/>
          <a:stretch>
            <a:fillRect/>
          </a:stretch>
        </p:blipFill>
        <p:spPr bwMode="auto">
          <a:xfrm>
            <a:off x="7021513" y="6143625"/>
            <a:ext cx="1970087" cy="714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16"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charset="0"/>
              </a:defRPr>
            </a:lvl1pPr>
          </a:lstStyle>
          <a:p>
            <a:pPr>
              <a:defRPr/>
            </a:pPr>
            <a:fld id="{F6A12E76-A28A-442F-986A-3B2FEA254A3A}" type="datetimeFigureOut">
              <a:rPr lang="en-US"/>
              <a:pPr>
                <a:defRPr/>
              </a:pPr>
              <a:t>7/13/2011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charset="0"/>
              </a:defRPr>
            </a:lvl1pPr>
          </a:lstStyle>
          <a:p>
            <a:pPr>
              <a:defRPr/>
            </a:pPr>
            <a:fld id="{D4B62B39-3759-4F8D-B29A-E87B29942D22}" type="slidenum">
              <a:rPr lang="en-US"/>
              <a:pPr>
                <a:defRPr/>
              </a:pPr>
              <a:t>‹#›</a:t>
            </a:fld>
            <a:endParaRPr lang="en-US"/>
          </a:p>
        </p:txBody>
      </p:sp>
      <p:sp>
        <p:nvSpPr>
          <p:cNvPr id="7" name="Freeform 13"/>
          <p:cNvSpPr>
            <a:spLocks/>
          </p:cNvSpPr>
          <p:nvPr/>
        </p:nvSpPr>
        <p:spPr bwMode="auto">
          <a:xfrm>
            <a:off x="0" y="0"/>
            <a:ext cx="804863" cy="6854825"/>
          </a:xfrm>
          <a:custGeom>
            <a:avLst/>
            <a:gdLst/>
            <a:ahLst/>
            <a:cxnLst>
              <a:cxn ang="0">
                <a:pos x="0" y="0"/>
              </a:cxn>
              <a:cxn ang="0">
                <a:pos x="0" y="4318"/>
              </a:cxn>
              <a:cxn ang="0">
                <a:pos x="505" y="4318"/>
              </a:cxn>
              <a:cxn ang="0">
                <a:pos x="280" y="2168"/>
              </a:cxn>
              <a:cxn ang="0">
                <a:pos x="507" y="0"/>
              </a:cxn>
              <a:cxn ang="0">
                <a:pos x="0" y="0"/>
              </a:cxn>
            </a:cxnLst>
            <a:rect l="0" t="0" r="r" b="b"/>
            <a:pathLst>
              <a:path w="507" h="4318">
                <a:moveTo>
                  <a:pt x="0" y="0"/>
                </a:moveTo>
                <a:cubicBezTo>
                  <a:pt x="0" y="0"/>
                  <a:pt x="0" y="4318"/>
                  <a:pt x="0" y="4318"/>
                </a:cubicBezTo>
                <a:cubicBezTo>
                  <a:pt x="174" y="4318"/>
                  <a:pt x="265" y="4318"/>
                  <a:pt x="505" y="4318"/>
                </a:cubicBezTo>
                <a:cubicBezTo>
                  <a:pt x="368" y="3432"/>
                  <a:pt x="281" y="2888"/>
                  <a:pt x="280" y="2168"/>
                </a:cubicBezTo>
                <a:cubicBezTo>
                  <a:pt x="279" y="1448"/>
                  <a:pt x="376" y="840"/>
                  <a:pt x="507" y="0"/>
                </a:cubicBezTo>
                <a:cubicBezTo>
                  <a:pt x="271" y="0"/>
                  <a:pt x="0" y="0"/>
                  <a:pt x="0" y="0"/>
                </a:cubicBezTo>
                <a:close/>
              </a:path>
            </a:pathLst>
          </a:custGeom>
          <a:solidFill>
            <a:srgbClr val="F37A1F"/>
          </a:solidFill>
          <a:ln w="9525" cap="flat" cmpd="sng">
            <a:noFill/>
            <a:prstDash val="solid"/>
            <a:round/>
            <a:headEnd/>
            <a:tailEnd/>
          </a:ln>
          <a:effectLst>
            <a:outerShdw algn="ctr" rotWithShape="0">
              <a:schemeClr val="tx1">
                <a:alpha val="63000"/>
              </a:schemeClr>
            </a:outerShdw>
          </a:effectLst>
        </p:spPr>
        <p:txBody>
          <a:bodyPr wrap="none" anchor="ctr"/>
          <a:lstStyle/>
          <a:p>
            <a:pPr>
              <a:defRPr/>
            </a:pPr>
            <a:endParaRPr lang="en-US">
              <a:solidFill>
                <a:prstClr val="black"/>
              </a:solidFill>
              <a:latin typeface="Arial" charset="0"/>
            </a:endParaRPr>
          </a:p>
        </p:txBody>
      </p:sp>
      <p:pic>
        <p:nvPicPr>
          <p:cNvPr id="3080" name="Picture 17" descr="HealthMPowers_logo"/>
          <p:cNvPicPr>
            <a:picLocks noChangeAspect="1" noChangeArrowheads="1"/>
          </p:cNvPicPr>
          <p:nvPr/>
        </p:nvPicPr>
        <p:blipFill>
          <a:blip r:embed="rId3" cstate="print"/>
          <a:srcRect/>
          <a:stretch>
            <a:fillRect/>
          </a:stretch>
        </p:blipFill>
        <p:spPr bwMode="auto">
          <a:xfrm>
            <a:off x="7021513" y="6143625"/>
            <a:ext cx="1970087" cy="714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8"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charset="0"/>
              </a:defRPr>
            </a:lvl1pPr>
          </a:lstStyle>
          <a:p>
            <a:pPr>
              <a:defRPr/>
            </a:pPr>
            <a:fld id="{F6A12E76-A28A-442F-986A-3B2FEA254A3A}" type="datetimeFigureOut">
              <a:rPr lang="en-US"/>
              <a:pPr>
                <a:defRPr/>
              </a:pPr>
              <a:t>7/13/2011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charset="0"/>
              </a:defRPr>
            </a:lvl1pPr>
          </a:lstStyle>
          <a:p>
            <a:pPr>
              <a:defRPr/>
            </a:pPr>
            <a:fld id="{D4B62B39-3759-4F8D-B29A-E87B29942D22}" type="slidenum">
              <a:rPr lang="en-US"/>
              <a:pPr>
                <a:defRPr/>
              </a:pPr>
              <a:t>‹#›</a:t>
            </a:fld>
            <a:endParaRPr lang="en-US"/>
          </a:p>
        </p:txBody>
      </p:sp>
      <p:sp>
        <p:nvSpPr>
          <p:cNvPr id="7" name="Freeform 13"/>
          <p:cNvSpPr>
            <a:spLocks/>
          </p:cNvSpPr>
          <p:nvPr/>
        </p:nvSpPr>
        <p:spPr bwMode="auto">
          <a:xfrm>
            <a:off x="0" y="0"/>
            <a:ext cx="804863" cy="6854825"/>
          </a:xfrm>
          <a:custGeom>
            <a:avLst/>
            <a:gdLst/>
            <a:ahLst/>
            <a:cxnLst>
              <a:cxn ang="0">
                <a:pos x="0" y="0"/>
              </a:cxn>
              <a:cxn ang="0">
                <a:pos x="0" y="4318"/>
              </a:cxn>
              <a:cxn ang="0">
                <a:pos x="505" y="4318"/>
              </a:cxn>
              <a:cxn ang="0">
                <a:pos x="280" y="2168"/>
              </a:cxn>
              <a:cxn ang="0">
                <a:pos x="507" y="0"/>
              </a:cxn>
              <a:cxn ang="0">
                <a:pos x="0" y="0"/>
              </a:cxn>
            </a:cxnLst>
            <a:rect l="0" t="0" r="r" b="b"/>
            <a:pathLst>
              <a:path w="507" h="4318">
                <a:moveTo>
                  <a:pt x="0" y="0"/>
                </a:moveTo>
                <a:cubicBezTo>
                  <a:pt x="0" y="0"/>
                  <a:pt x="0" y="4318"/>
                  <a:pt x="0" y="4318"/>
                </a:cubicBezTo>
                <a:cubicBezTo>
                  <a:pt x="174" y="4318"/>
                  <a:pt x="265" y="4318"/>
                  <a:pt x="505" y="4318"/>
                </a:cubicBezTo>
                <a:cubicBezTo>
                  <a:pt x="368" y="3432"/>
                  <a:pt x="281" y="2888"/>
                  <a:pt x="280" y="2168"/>
                </a:cubicBezTo>
                <a:cubicBezTo>
                  <a:pt x="279" y="1448"/>
                  <a:pt x="376" y="840"/>
                  <a:pt x="507" y="0"/>
                </a:cubicBezTo>
                <a:cubicBezTo>
                  <a:pt x="271" y="0"/>
                  <a:pt x="0" y="0"/>
                  <a:pt x="0" y="0"/>
                </a:cubicBezTo>
                <a:close/>
              </a:path>
            </a:pathLst>
          </a:custGeom>
          <a:solidFill>
            <a:srgbClr val="F37A1F"/>
          </a:solidFill>
          <a:ln w="9525" cap="flat" cmpd="sng">
            <a:noFill/>
            <a:prstDash val="solid"/>
            <a:round/>
            <a:headEnd/>
            <a:tailEnd/>
          </a:ln>
          <a:effectLst>
            <a:outerShdw algn="ctr" rotWithShape="0">
              <a:schemeClr val="tx1">
                <a:alpha val="63000"/>
              </a:schemeClr>
            </a:outerShdw>
          </a:effectLst>
        </p:spPr>
        <p:txBody>
          <a:bodyPr wrap="none" anchor="ctr"/>
          <a:lstStyle/>
          <a:p>
            <a:pPr>
              <a:defRPr/>
            </a:pPr>
            <a:endParaRPr lang="en-US">
              <a:solidFill>
                <a:prstClr val="black"/>
              </a:solidFill>
              <a:latin typeface="Arial" charset="0"/>
            </a:endParaRPr>
          </a:p>
        </p:txBody>
      </p:sp>
      <p:pic>
        <p:nvPicPr>
          <p:cNvPr id="3080" name="Picture 17" descr="HealthMPowers_logo"/>
          <p:cNvPicPr>
            <a:picLocks noChangeAspect="1" noChangeArrowheads="1"/>
          </p:cNvPicPr>
          <p:nvPr/>
        </p:nvPicPr>
        <p:blipFill>
          <a:blip r:embed="rId3" cstate="print"/>
          <a:srcRect/>
          <a:stretch>
            <a:fillRect/>
          </a:stretch>
        </p:blipFill>
        <p:spPr bwMode="auto">
          <a:xfrm>
            <a:off x="7021513" y="6143625"/>
            <a:ext cx="1970087" cy="714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0"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charset="0"/>
              </a:defRPr>
            </a:lvl1pPr>
          </a:lstStyle>
          <a:p>
            <a:pPr>
              <a:defRPr/>
            </a:pPr>
            <a:fld id="{F6A12E76-A28A-442F-986A-3B2FEA254A3A}" type="datetimeFigureOut">
              <a:rPr lang="en-US"/>
              <a:pPr>
                <a:defRPr/>
              </a:pPr>
              <a:t>7/13/2011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charset="0"/>
              </a:defRPr>
            </a:lvl1pPr>
          </a:lstStyle>
          <a:p>
            <a:pPr>
              <a:defRPr/>
            </a:pPr>
            <a:fld id="{D4B62B39-3759-4F8D-B29A-E87B29942D22}" type="slidenum">
              <a:rPr lang="en-US"/>
              <a:pPr>
                <a:defRPr/>
              </a:pPr>
              <a:t>‹#›</a:t>
            </a:fld>
            <a:endParaRPr lang="en-US"/>
          </a:p>
        </p:txBody>
      </p:sp>
      <p:sp>
        <p:nvSpPr>
          <p:cNvPr id="7" name="Freeform 13"/>
          <p:cNvSpPr>
            <a:spLocks/>
          </p:cNvSpPr>
          <p:nvPr/>
        </p:nvSpPr>
        <p:spPr bwMode="auto">
          <a:xfrm>
            <a:off x="0" y="0"/>
            <a:ext cx="804863" cy="6854825"/>
          </a:xfrm>
          <a:custGeom>
            <a:avLst/>
            <a:gdLst/>
            <a:ahLst/>
            <a:cxnLst>
              <a:cxn ang="0">
                <a:pos x="0" y="0"/>
              </a:cxn>
              <a:cxn ang="0">
                <a:pos x="0" y="4318"/>
              </a:cxn>
              <a:cxn ang="0">
                <a:pos x="505" y="4318"/>
              </a:cxn>
              <a:cxn ang="0">
                <a:pos x="280" y="2168"/>
              </a:cxn>
              <a:cxn ang="0">
                <a:pos x="507" y="0"/>
              </a:cxn>
              <a:cxn ang="0">
                <a:pos x="0" y="0"/>
              </a:cxn>
            </a:cxnLst>
            <a:rect l="0" t="0" r="r" b="b"/>
            <a:pathLst>
              <a:path w="507" h="4318">
                <a:moveTo>
                  <a:pt x="0" y="0"/>
                </a:moveTo>
                <a:cubicBezTo>
                  <a:pt x="0" y="0"/>
                  <a:pt x="0" y="4318"/>
                  <a:pt x="0" y="4318"/>
                </a:cubicBezTo>
                <a:cubicBezTo>
                  <a:pt x="174" y="4318"/>
                  <a:pt x="265" y="4318"/>
                  <a:pt x="505" y="4318"/>
                </a:cubicBezTo>
                <a:cubicBezTo>
                  <a:pt x="368" y="3432"/>
                  <a:pt x="281" y="2888"/>
                  <a:pt x="280" y="2168"/>
                </a:cubicBezTo>
                <a:cubicBezTo>
                  <a:pt x="279" y="1448"/>
                  <a:pt x="376" y="840"/>
                  <a:pt x="507" y="0"/>
                </a:cubicBezTo>
                <a:cubicBezTo>
                  <a:pt x="271" y="0"/>
                  <a:pt x="0" y="0"/>
                  <a:pt x="0" y="0"/>
                </a:cubicBezTo>
                <a:close/>
              </a:path>
            </a:pathLst>
          </a:custGeom>
          <a:solidFill>
            <a:srgbClr val="F37A1F"/>
          </a:solidFill>
          <a:ln w="9525" cap="flat" cmpd="sng">
            <a:noFill/>
            <a:prstDash val="solid"/>
            <a:round/>
            <a:headEnd/>
            <a:tailEnd/>
          </a:ln>
          <a:effectLst>
            <a:outerShdw algn="ctr" rotWithShape="0">
              <a:schemeClr val="tx1">
                <a:alpha val="63000"/>
              </a:schemeClr>
            </a:outerShdw>
          </a:effectLst>
        </p:spPr>
        <p:txBody>
          <a:bodyPr wrap="none" anchor="ctr"/>
          <a:lstStyle/>
          <a:p>
            <a:pPr>
              <a:defRPr/>
            </a:pPr>
            <a:endParaRPr lang="en-US">
              <a:solidFill>
                <a:prstClr val="black"/>
              </a:solidFill>
              <a:latin typeface="Arial" charset="0"/>
            </a:endParaRPr>
          </a:p>
        </p:txBody>
      </p:sp>
      <p:pic>
        <p:nvPicPr>
          <p:cNvPr id="3080" name="Picture 17" descr="HealthMPowers_logo"/>
          <p:cNvPicPr>
            <a:picLocks noChangeAspect="1" noChangeArrowheads="1"/>
          </p:cNvPicPr>
          <p:nvPr/>
        </p:nvPicPr>
        <p:blipFill>
          <a:blip r:embed="rId3" cstate="print"/>
          <a:srcRect/>
          <a:stretch>
            <a:fillRect/>
          </a:stretch>
        </p:blipFill>
        <p:spPr bwMode="auto">
          <a:xfrm>
            <a:off x="7021513" y="6143625"/>
            <a:ext cx="1970087" cy="714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2"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charset="0"/>
              </a:defRPr>
            </a:lvl1pPr>
          </a:lstStyle>
          <a:p>
            <a:pPr>
              <a:defRPr/>
            </a:pPr>
            <a:fld id="{F6A12E76-A28A-442F-986A-3B2FEA254A3A}" type="datetimeFigureOut">
              <a:rPr lang="en-US"/>
              <a:pPr>
                <a:defRPr/>
              </a:pPr>
              <a:t>7/13/2011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charset="0"/>
              </a:defRPr>
            </a:lvl1pPr>
          </a:lstStyle>
          <a:p>
            <a:pPr>
              <a:defRPr/>
            </a:pPr>
            <a:fld id="{D4B62B39-3759-4F8D-B29A-E87B29942D22}" type="slidenum">
              <a:rPr lang="en-US"/>
              <a:pPr>
                <a:defRPr/>
              </a:pPr>
              <a:t>‹#›</a:t>
            </a:fld>
            <a:endParaRPr lang="en-US"/>
          </a:p>
        </p:txBody>
      </p:sp>
      <p:sp>
        <p:nvSpPr>
          <p:cNvPr id="7" name="Freeform 13"/>
          <p:cNvSpPr>
            <a:spLocks/>
          </p:cNvSpPr>
          <p:nvPr/>
        </p:nvSpPr>
        <p:spPr bwMode="auto">
          <a:xfrm>
            <a:off x="0" y="0"/>
            <a:ext cx="804863" cy="6854825"/>
          </a:xfrm>
          <a:custGeom>
            <a:avLst/>
            <a:gdLst/>
            <a:ahLst/>
            <a:cxnLst>
              <a:cxn ang="0">
                <a:pos x="0" y="0"/>
              </a:cxn>
              <a:cxn ang="0">
                <a:pos x="0" y="4318"/>
              </a:cxn>
              <a:cxn ang="0">
                <a:pos x="505" y="4318"/>
              </a:cxn>
              <a:cxn ang="0">
                <a:pos x="280" y="2168"/>
              </a:cxn>
              <a:cxn ang="0">
                <a:pos x="507" y="0"/>
              </a:cxn>
              <a:cxn ang="0">
                <a:pos x="0" y="0"/>
              </a:cxn>
            </a:cxnLst>
            <a:rect l="0" t="0" r="r" b="b"/>
            <a:pathLst>
              <a:path w="507" h="4318">
                <a:moveTo>
                  <a:pt x="0" y="0"/>
                </a:moveTo>
                <a:cubicBezTo>
                  <a:pt x="0" y="0"/>
                  <a:pt x="0" y="4318"/>
                  <a:pt x="0" y="4318"/>
                </a:cubicBezTo>
                <a:cubicBezTo>
                  <a:pt x="174" y="4318"/>
                  <a:pt x="265" y="4318"/>
                  <a:pt x="505" y="4318"/>
                </a:cubicBezTo>
                <a:cubicBezTo>
                  <a:pt x="368" y="3432"/>
                  <a:pt x="281" y="2888"/>
                  <a:pt x="280" y="2168"/>
                </a:cubicBezTo>
                <a:cubicBezTo>
                  <a:pt x="279" y="1448"/>
                  <a:pt x="376" y="840"/>
                  <a:pt x="507" y="0"/>
                </a:cubicBezTo>
                <a:cubicBezTo>
                  <a:pt x="271" y="0"/>
                  <a:pt x="0" y="0"/>
                  <a:pt x="0" y="0"/>
                </a:cubicBezTo>
                <a:close/>
              </a:path>
            </a:pathLst>
          </a:custGeom>
          <a:solidFill>
            <a:srgbClr val="F37A1F"/>
          </a:solidFill>
          <a:ln w="9525" cap="flat" cmpd="sng">
            <a:noFill/>
            <a:prstDash val="solid"/>
            <a:round/>
            <a:headEnd/>
            <a:tailEnd/>
          </a:ln>
          <a:effectLst>
            <a:outerShdw algn="ctr" rotWithShape="0">
              <a:schemeClr val="tx1">
                <a:alpha val="63000"/>
              </a:schemeClr>
            </a:outerShdw>
          </a:effectLst>
        </p:spPr>
        <p:txBody>
          <a:bodyPr wrap="none" anchor="ctr"/>
          <a:lstStyle/>
          <a:p>
            <a:pPr>
              <a:defRPr/>
            </a:pPr>
            <a:endParaRPr lang="en-US">
              <a:solidFill>
                <a:prstClr val="black"/>
              </a:solidFill>
              <a:latin typeface="Arial" charset="0"/>
            </a:endParaRPr>
          </a:p>
        </p:txBody>
      </p:sp>
      <p:pic>
        <p:nvPicPr>
          <p:cNvPr id="3080" name="Picture 17" descr="HealthMPowers_logo"/>
          <p:cNvPicPr>
            <a:picLocks noChangeAspect="1" noChangeArrowheads="1"/>
          </p:cNvPicPr>
          <p:nvPr/>
        </p:nvPicPr>
        <p:blipFill>
          <a:blip r:embed="rId3" cstate="print"/>
          <a:srcRect/>
          <a:stretch>
            <a:fillRect/>
          </a:stretch>
        </p:blipFill>
        <p:spPr bwMode="auto">
          <a:xfrm>
            <a:off x="7021513" y="6143625"/>
            <a:ext cx="1970087" cy="714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06"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charset="0"/>
              </a:defRPr>
            </a:lvl1pPr>
          </a:lstStyle>
          <a:p>
            <a:pPr>
              <a:defRPr/>
            </a:pPr>
            <a:fld id="{F6A12E76-A28A-442F-986A-3B2FEA254A3A}" type="datetimeFigureOut">
              <a:rPr lang="en-US"/>
              <a:pPr>
                <a:defRPr/>
              </a:pPr>
              <a:t>7/13/2011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charset="0"/>
              </a:defRPr>
            </a:lvl1pPr>
          </a:lstStyle>
          <a:p>
            <a:pPr>
              <a:defRPr/>
            </a:pPr>
            <a:fld id="{D4B62B39-3759-4F8D-B29A-E87B29942D22}" type="slidenum">
              <a:rPr lang="en-US"/>
              <a:pPr>
                <a:defRPr/>
              </a:pPr>
              <a:t>‹#›</a:t>
            </a:fld>
            <a:endParaRPr lang="en-US"/>
          </a:p>
        </p:txBody>
      </p:sp>
      <p:sp>
        <p:nvSpPr>
          <p:cNvPr id="7" name="Freeform 13"/>
          <p:cNvSpPr>
            <a:spLocks/>
          </p:cNvSpPr>
          <p:nvPr/>
        </p:nvSpPr>
        <p:spPr bwMode="auto">
          <a:xfrm>
            <a:off x="0" y="0"/>
            <a:ext cx="804863" cy="6854825"/>
          </a:xfrm>
          <a:custGeom>
            <a:avLst/>
            <a:gdLst/>
            <a:ahLst/>
            <a:cxnLst>
              <a:cxn ang="0">
                <a:pos x="0" y="0"/>
              </a:cxn>
              <a:cxn ang="0">
                <a:pos x="0" y="4318"/>
              </a:cxn>
              <a:cxn ang="0">
                <a:pos x="505" y="4318"/>
              </a:cxn>
              <a:cxn ang="0">
                <a:pos x="280" y="2168"/>
              </a:cxn>
              <a:cxn ang="0">
                <a:pos x="507" y="0"/>
              </a:cxn>
              <a:cxn ang="0">
                <a:pos x="0" y="0"/>
              </a:cxn>
            </a:cxnLst>
            <a:rect l="0" t="0" r="r" b="b"/>
            <a:pathLst>
              <a:path w="507" h="4318">
                <a:moveTo>
                  <a:pt x="0" y="0"/>
                </a:moveTo>
                <a:cubicBezTo>
                  <a:pt x="0" y="0"/>
                  <a:pt x="0" y="4318"/>
                  <a:pt x="0" y="4318"/>
                </a:cubicBezTo>
                <a:cubicBezTo>
                  <a:pt x="174" y="4318"/>
                  <a:pt x="265" y="4318"/>
                  <a:pt x="505" y="4318"/>
                </a:cubicBezTo>
                <a:cubicBezTo>
                  <a:pt x="368" y="3432"/>
                  <a:pt x="281" y="2888"/>
                  <a:pt x="280" y="2168"/>
                </a:cubicBezTo>
                <a:cubicBezTo>
                  <a:pt x="279" y="1448"/>
                  <a:pt x="376" y="840"/>
                  <a:pt x="507" y="0"/>
                </a:cubicBezTo>
                <a:cubicBezTo>
                  <a:pt x="271" y="0"/>
                  <a:pt x="0" y="0"/>
                  <a:pt x="0" y="0"/>
                </a:cubicBezTo>
                <a:close/>
              </a:path>
            </a:pathLst>
          </a:custGeom>
          <a:solidFill>
            <a:srgbClr val="F37A1F"/>
          </a:solidFill>
          <a:ln w="9525" cap="flat" cmpd="sng">
            <a:noFill/>
            <a:prstDash val="solid"/>
            <a:round/>
            <a:headEnd/>
            <a:tailEnd/>
          </a:ln>
          <a:effectLst>
            <a:outerShdw algn="ctr" rotWithShape="0">
              <a:schemeClr val="tx1">
                <a:alpha val="63000"/>
              </a:schemeClr>
            </a:outerShdw>
          </a:effectLst>
        </p:spPr>
        <p:txBody>
          <a:bodyPr wrap="none" anchor="ctr"/>
          <a:lstStyle/>
          <a:p>
            <a:pPr>
              <a:defRPr/>
            </a:pPr>
            <a:endParaRPr lang="en-US">
              <a:solidFill>
                <a:prstClr val="black"/>
              </a:solidFill>
              <a:latin typeface="Arial" charset="0"/>
            </a:endParaRPr>
          </a:p>
        </p:txBody>
      </p:sp>
      <p:pic>
        <p:nvPicPr>
          <p:cNvPr id="3080" name="Picture 17" descr="HealthMPowers_logo"/>
          <p:cNvPicPr>
            <a:picLocks noChangeAspect="1" noChangeArrowheads="1"/>
          </p:cNvPicPr>
          <p:nvPr/>
        </p:nvPicPr>
        <p:blipFill>
          <a:blip r:embed="rId3" cstate="print"/>
          <a:srcRect/>
          <a:stretch>
            <a:fillRect/>
          </a:stretch>
        </p:blipFill>
        <p:spPr bwMode="auto">
          <a:xfrm>
            <a:off x="7021513" y="6143625"/>
            <a:ext cx="1970087" cy="714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08"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charset="0"/>
              </a:defRPr>
            </a:lvl1pPr>
          </a:lstStyle>
          <a:p>
            <a:pPr>
              <a:defRPr/>
            </a:pPr>
            <a:fld id="{F6A12E76-A28A-442F-986A-3B2FEA254A3A}" type="datetimeFigureOut">
              <a:rPr lang="en-US"/>
              <a:pPr>
                <a:defRPr/>
              </a:pPr>
              <a:t>7/13/2011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charset="0"/>
              </a:defRPr>
            </a:lvl1pPr>
          </a:lstStyle>
          <a:p>
            <a:pPr>
              <a:defRPr/>
            </a:pPr>
            <a:fld id="{D4B62B39-3759-4F8D-B29A-E87B29942D22}" type="slidenum">
              <a:rPr lang="en-US"/>
              <a:pPr>
                <a:defRPr/>
              </a:pPr>
              <a:t>‹#›</a:t>
            </a:fld>
            <a:endParaRPr lang="en-US"/>
          </a:p>
        </p:txBody>
      </p:sp>
      <p:sp>
        <p:nvSpPr>
          <p:cNvPr id="7" name="Freeform 13"/>
          <p:cNvSpPr>
            <a:spLocks/>
          </p:cNvSpPr>
          <p:nvPr/>
        </p:nvSpPr>
        <p:spPr bwMode="auto">
          <a:xfrm>
            <a:off x="0" y="0"/>
            <a:ext cx="804863" cy="6854825"/>
          </a:xfrm>
          <a:custGeom>
            <a:avLst/>
            <a:gdLst/>
            <a:ahLst/>
            <a:cxnLst>
              <a:cxn ang="0">
                <a:pos x="0" y="0"/>
              </a:cxn>
              <a:cxn ang="0">
                <a:pos x="0" y="4318"/>
              </a:cxn>
              <a:cxn ang="0">
                <a:pos x="505" y="4318"/>
              </a:cxn>
              <a:cxn ang="0">
                <a:pos x="280" y="2168"/>
              </a:cxn>
              <a:cxn ang="0">
                <a:pos x="507" y="0"/>
              </a:cxn>
              <a:cxn ang="0">
                <a:pos x="0" y="0"/>
              </a:cxn>
            </a:cxnLst>
            <a:rect l="0" t="0" r="r" b="b"/>
            <a:pathLst>
              <a:path w="507" h="4318">
                <a:moveTo>
                  <a:pt x="0" y="0"/>
                </a:moveTo>
                <a:cubicBezTo>
                  <a:pt x="0" y="0"/>
                  <a:pt x="0" y="4318"/>
                  <a:pt x="0" y="4318"/>
                </a:cubicBezTo>
                <a:cubicBezTo>
                  <a:pt x="174" y="4318"/>
                  <a:pt x="265" y="4318"/>
                  <a:pt x="505" y="4318"/>
                </a:cubicBezTo>
                <a:cubicBezTo>
                  <a:pt x="368" y="3432"/>
                  <a:pt x="281" y="2888"/>
                  <a:pt x="280" y="2168"/>
                </a:cubicBezTo>
                <a:cubicBezTo>
                  <a:pt x="279" y="1448"/>
                  <a:pt x="376" y="840"/>
                  <a:pt x="507" y="0"/>
                </a:cubicBezTo>
                <a:cubicBezTo>
                  <a:pt x="271" y="0"/>
                  <a:pt x="0" y="0"/>
                  <a:pt x="0" y="0"/>
                </a:cubicBezTo>
                <a:close/>
              </a:path>
            </a:pathLst>
          </a:custGeom>
          <a:solidFill>
            <a:srgbClr val="F37A1F"/>
          </a:solidFill>
          <a:ln w="9525" cap="flat" cmpd="sng">
            <a:noFill/>
            <a:prstDash val="solid"/>
            <a:round/>
            <a:headEnd/>
            <a:tailEnd/>
          </a:ln>
          <a:effectLst>
            <a:outerShdw algn="ctr" rotWithShape="0">
              <a:schemeClr val="tx1">
                <a:alpha val="63000"/>
              </a:schemeClr>
            </a:outerShdw>
          </a:effectLst>
        </p:spPr>
        <p:txBody>
          <a:bodyPr wrap="none" anchor="ctr"/>
          <a:lstStyle/>
          <a:p>
            <a:pPr>
              <a:defRPr/>
            </a:pPr>
            <a:endParaRPr lang="en-US">
              <a:solidFill>
                <a:prstClr val="black"/>
              </a:solidFill>
              <a:latin typeface="Arial" charset="0"/>
            </a:endParaRPr>
          </a:p>
        </p:txBody>
      </p:sp>
      <p:pic>
        <p:nvPicPr>
          <p:cNvPr id="3080" name="Picture 17" descr="HealthMPowers_logo"/>
          <p:cNvPicPr>
            <a:picLocks noChangeAspect="1" noChangeArrowheads="1"/>
          </p:cNvPicPr>
          <p:nvPr/>
        </p:nvPicPr>
        <p:blipFill>
          <a:blip r:embed="rId3" cstate="print"/>
          <a:srcRect/>
          <a:stretch>
            <a:fillRect/>
          </a:stretch>
        </p:blipFill>
        <p:spPr bwMode="auto">
          <a:xfrm>
            <a:off x="7021513" y="6143625"/>
            <a:ext cx="1970087" cy="714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10"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charset="0"/>
              </a:defRPr>
            </a:lvl1pPr>
          </a:lstStyle>
          <a:p>
            <a:pPr>
              <a:defRPr/>
            </a:pPr>
            <a:fld id="{F6A12E76-A28A-442F-986A-3B2FEA254A3A}" type="datetimeFigureOut">
              <a:rPr lang="en-US"/>
              <a:pPr>
                <a:defRPr/>
              </a:pPr>
              <a:t>7/13/2011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charset="0"/>
              </a:defRPr>
            </a:lvl1pPr>
          </a:lstStyle>
          <a:p>
            <a:pPr>
              <a:defRPr/>
            </a:pPr>
            <a:fld id="{D4B62B39-3759-4F8D-B29A-E87B29942D22}" type="slidenum">
              <a:rPr lang="en-US"/>
              <a:pPr>
                <a:defRPr/>
              </a:pPr>
              <a:t>‹#›</a:t>
            </a:fld>
            <a:endParaRPr lang="en-US"/>
          </a:p>
        </p:txBody>
      </p:sp>
      <p:sp>
        <p:nvSpPr>
          <p:cNvPr id="7" name="Freeform 13"/>
          <p:cNvSpPr>
            <a:spLocks/>
          </p:cNvSpPr>
          <p:nvPr/>
        </p:nvSpPr>
        <p:spPr bwMode="auto">
          <a:xfrm>
            <a:off x="0" y="0"/>
            <a:ext cx="804863" cy="6854825"/>
          </a:xfrm>
          <a:custGeom>
            <a:avLst/>
            <a:gdLst/>
            <a:ahLst/>
            <a:cxnLst>
              <a:cxn ang="0">
                <a:pos x="0" y="0"/>
              </a:cxn>
              <a:cxn ang="0">
                <a:pos x="0" y="4318"/>
              </a:cxn>
              <a:cxn ang="0">
                <a:pos x="505" y="4318"/>
              </a:cxn>
              <a:cxn ang="0">
                <a:pos x="280" y="2168"/>
              </a:cxn>
              <a:cxn ang="0">
                <a:pos x="507" y="0"/>
              </a:cxn>
              <a:cxn ang="0">
                <a:pos x="0" y="0"/>
              </a:cxn>
            </a:cxnLst>
            <a:rect l="0" t="0" r="r" b="b"/>
            <a:pathLst>
              <a:path w="507" h="4318">
                <a:moveTo>
                  <a:pt x="0" y="0"/>
                </a:moveTo>
                <a:cubicBezTo>
                  <a:pt x="0" y="0"/>
                  <a:pt x="0" y="4318"/>
                  <a:pt x="0" y="4318"/>
                </a:cubicBezTo>
                <a:cubicBezTo>
                  <a:pt x="174" y="4318"/>
                  <a:pt x="265" y="4318"/>
                  <a:pt x="505" y="4318"/>
                </a:cubicBezTo>
                <a:cubicBezTo>
                  <a:pt x="368" y="3432"/>
                  <a:pt x="281" y="2888"/>
                  <a:pt x="280" y="2168"/>
                </a:cubicBezTo>
                <a:cubicBezTo>
                  <a:pt x="279" y="1448"/>
                  <a:pt x="376" y="840"/>
                  <a:pt x="507" y="0"/>
                </a:cubicBezTo>
                <a:cubicBezTo>
                  <a:pt x="271" y="0"/>
                  <a:pt x="0" y="0"/>
                  <a:pt x="0" y="0"/>
                </a:cubicBezTo>
                <a:close/>
              </a:path>
            </a:pathLst>
          </a:custGeom>
          <a:solidFill>
            <a:srgbClr val="F37A1F"/>
          </a:solidFill>
          <a:ln w="9525" cap="flat" cmpd="sng">
            <a:noFill/>
            <a:prstDash val="solid"/>
            <a:round/>
            <a:headEnd/>
            <a:tailEnd/>
          </a:ln>
          <a:effectLst>
            <a:outerShdw algn="ctr" rotWithShape="0">
              <a:schemeClr val="tx1">
                <a:alpha val="63000"/>
              </a:schemeClr>
            </a:outerShdw>
          </a:effectLst>
        </p:spPr>
        <p:txBody>
          <a:bodyPr wrap="none" anchor="ctr"/>
          <a:lstStyle/>
          <a:p>
            <a:pPr>
              <a:defRPr/>
            </a:pPr>
            <a:endParaRPr lang="en-US">
              <a:solidFill>
                <a:prstClr val="black"/>
              </a:solidFill>
              <a:latin typeface="Arial" charset="0"/>
            </a:endParaRPr>
          </a:p>
        </p:txBody>
      </p:sp>
      <p:pic>
        <p:nvPicPr>
          <p:cNvPr id="3080" name="Picture 17" descr="HealthMPowers_logo"/>
          <p:cNvPicPr>
            <a:picLocks noChangeAspect="1" noChangeArrowheads="1"/>
          </p:cNvPicPr>
          <p:nvPr/>
        </p:nvPicPr>
        <p:blipFill>
          <a:blip r:embed="rId3" cstate="print"/>
          <a:srcRect/>
          <a:stretch>
            <a:fillRect/>
          </a:stretch>
        </p:blipFill>
        <p:spPr bwMode="auto">
          <a:xfrm>
            <a:off x="7021513" y="6143625"/>
            <a:ext cx="1970087" cy="714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12"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charset="0"/>
              </a:defRPr>
            </a:lvl1pPr>
          </a:lstStyle>
          <a:p>
            <a:pPr>
              <a:defRPr/>
            </a:pPr>
            <a:fld id="{F6A12E76-A28A-442F-986A-3B2FEA254A3A}" type="datetimeFigureOut">
              <a:rPr lang="en-US"/>
              <a:pPr>
                <a:defRPr/>
              </a:pPr>
              <a:t>7/13/2011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charset="0"/>
              </a:defRPr>
            </a:lvl1pPr>
          </a:lstStyle>
          <a:p>
            <a:pPr>
              <a:defRPr/>
            </a:pPr>
            <a:fld id="{D4B62B39-3759-4F8D-B29A-E87B29942D22}" type="slidenum">
              <a:rPr lang="en-US"/>
              <a:pPr>
                <a:defRPr/>
              </a:pPr>
              <a:t>‹#›</a:t>
            </a:fld>
            <a:endParaRPr lang="en-US"/>
          </a:p>
        </p:txBody>
      </p:sp>
      <p:sp>
        <p:nvSpPr>
          <p:cNvPr id="7" name="Freeform 13"/>
          <p:cNvSpPr>
            <a:spLocks/>
          </p:cNvSpPr>
          <p:nvPr/>
        </p:nvSpPr>
        <p:spPr bwMode="auto">
          <a:xfrm>
            <a:off x="0" y="0"/>
            <a:ext cx="804863" cy="6854825"/>
          </a:xfrm>
          <a:custGeom>
            <a:avLst/>
            <a:gdLst/>
            <a:ahLst/>
            <a:cxnLst>
              <a:cxn ang="0">
                <a:pos x="0" y="0"/>
              </a:cxn>
              <a:cxn ang="0">
                <a:pos x="0" y="4318"/>
              </a:cxn>
              <a:cxn ang="0">
                <a:pos x="505" y="4318"/>
              </a:cxn>
              <a:cxn ang="0">
                <a:pos x="280" y="2168"/>
              </a:cxn>
              <a:cxn ang="0">
                <a:pos x="507" y="0"/>
              </a:cxn>
              <a:cxn ang="0">
                <a:pos x="0" y="0"/>
              </a:cxn>
            </a:cxnLst>
            <a:rect l="0" t="0" r="r" b="b"/>
            <a:pathLst>
              <a:path w="507" h="4318">
                <a:moveTo>
                  <a:pt x="0" y="0"/>
                </a:moveTo>
                <a:cubicBezTo>
                  <a:pt x="0" y="0"/>
                  <a:pt x="0" y="4318"/>
                  <a:pt x="0" y="4318"/>
                </a:cubicBezTo>
                <a:cubicBezTo>
                  <a:pt x="174" y="4318"/>
                  <a:pt x="265" y="4318"/>
                  <a:pt x="505" y="4318"/>
                </a:cubicBezTo>
                <a:cubicBezTo>
                  <a:pt x="368" y="3432"/>
                  <a:pt x="281" y="2888"/>
                  <a:pt x="280" y="2168"/>
                </a:cubicBezTo>
                <a:cubicBezTo>
                  <a:pt x="279" y="1448"/>
                  <a:pt x="376" y="840"/>
                  <a:pt x="507" y="0"/>
                </a:cubicBezTo>
                <a:cubicBezTo>
                  <a:pt x="271" y="0"/>
                  <a:pt x="0" y="0"/>
                  <a:pt x="0" y="0"/>
                </a:cubicBezTo>
                <a:close/>
              </a:path>
            </a:pathLst>
          </a:custGeom>
          <a:solidFill>
            <a:srgbClr val="F37A1F"/>
          </a:solidFill>
          <a:ln w="9525" cap="flat" cmpd="sng">
            <a:noFill/>
            <a:prstDash val="solid"/>
            <a:round/>
            <a:headEnd/>
            <a:tailEnd/>
          </a:ln>
          <a:effectLst>
            <a:outerShdw algn="ctr" rotWithShape="0">
              <a:schemeClr val="tx1">
                <a:alpha val="63000"/>
              </a:schemeClr>
            </a:outerShdw>
          </a:effectLst>
        </p:spPr>
        <p:txBody>
          <a:bodyPr wrap="none" anchor="ctr"/>
          <a:lstStyle/>
          <a:p>
            <a:pPr>
              <a:defRPr/>
            </a:pPr>
            <a:endParaRPr lang="en-US">
              <a:solidFill>
                <a:prstClr val="black"/>
              </a:solidFill>
              <a:latin typeface="Arial" charset="0"/>
            </a:endParaRPr>
          </a:p>
        </p:txBody>
      </p:sp>
      <p:pic>
        <p:nvPicPr>
          <p:cNvPr id="3080" name="Picture 17" descr="HealthMPowers_logo"/>
          <p:cNvPicPr>
            <a:picLocks noChangeAspect="1" noChangeArrowheads="1"/>
          </p:cNvPicPr>
          <p:nvPr/>
        </p:nvPicPr>
        <p:blipFill>
          <a:blip r:embed="rId3" cstate="print"/>
          <a:srcRect/>
          <a:stretch>
            <a:fillRect/>
          </a:stretch>
        </p:blipFill>
        <p:spPr bwMode="auto">
          <a:xfrm>
            <a:off x="7021513" y="6143625"/>
            <a:ext cx="1970087" cy="714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14"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0.xml"/><Relationship Id="rId1" Type="http://schemas.openxmlformats.org/officeDocument/2006/relationships/vmlDrawing" Target="../drawings/vmlDrawing1.vml"/><Relationship Id="rId5" Type="http://schemas.openxmlformats.org/officeDocument/2006/relationships/hyperlink" Target="http://www.cdc.gov/healthyyouth" TargetMode="External"/><Relationship Id="rId4" Type="http://schemas.openxmlformats.org/officeDocument/2006/relationships/oleObject" Target="../embeddings/Microsoft_Office_Excel_97-2003_Worksheet1.xls"/></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idx="4294967295"/>
          </p:nvPr>
        </p:nvSpPr>
        <p:spPr>
          <a:xfrm>
            <a:off x="0" y="381000"/>
            <a:ext cx="7245350" cy="685800"/>
          </a:xfrm>
        </p:spPr>
        <p:txBody>
          <a:bodyPr/>
          <a:lstStyle/>
          <a:p>
            <a:pPr eaLnBrk="1" hangingPunct="1"/>
            <a:r>
              <a:rPr lang="en-US" sz="4800" b="1" dirty="0" smtClean="0"/>
              <a:t>Health and Academic Achievement</a:t>
            </a:r>
            <a:endParaRPr lang="en-US" sz="4800" b="1" dirty="0" smtClean="0">
              <a:solidFill>
                <a:schemeClr val="bg2"/>
              </a:solidFill>
            </a:endParaRPr>
          </a:p>
        </p:txBody>
      </p:sp>
      <p:sp>
        <p:nvSpPr>
          <p:cNvPr id="5124" name="TextBox 3"/>
          <p:cNvSpPr txBox="1">
            <a:spLocks noChangeArrowheads="1"/>
          </p:cNvSpPr>
          <p:nvPr/>
        </p:nvSpPr>
        <p:spPr bwMode="auto">
          <a:xfrm>
            <a:off x="457200" y="1447800"/>
            <a:ext cx="6248400" cy="1477328"/>
          </a:xfrm>
          <a:prstGeom prst="rect">
            <a:avLst/>
          </a:prstGeom>
          <a:noFill/>
          <a:ln w="9525">
            <a:noFill/>
            <a:miter lim="800000"/>
            <a:headEnd/>
            <a:tailEnd/>
          </a:ln>
        </p:spPr>
        <p:txBody>
          <a:bodyPr wrap="square">
            <a:spAutoFit/>
          </a:bodyPr>
          <a:lstStyle/>
          <a:p>
            <a:pPr marR="0" algn="ctr" eaLnBrk="1" hangingPunct="1"/>
            <a:r>
              <a:rPr lang="en-US" b="1" dirty="0" smtClean="0">
                <a:latin typeface="Calibri" pitchFamily="34" charset="0"/>
              </a:rPr>
              <a:t>Special thanks to:</a:t>
            </a:r>
          </a:p>
          <a:p>
            <a:pPr marR="0" algn="ctr" eaLnBrk="1" hangingPunct="1"/>
            <a:r>
              <a:rPr lang="en-US" b="1" dirty="0" smtClean="0">
                <a:latin typeface="Calibri" pitchFamily="34" charset="0"/>
              </a:rPr>
              <a:t> Diane Allensworth, CDC</a:t>
            </a:r>
          </a:p>
          <a:p>
            <a:pPr algn="ctr"/>
            <a:r>
              <a:rPr lang="en-US" b="1" dirty="0" smtClean="0">
                <a:latin typeface="Calibri" pitchFamily="34" charset="0"/>
              </a:rPr>
              <a:t> Christi Kay, HealthMPowers</a:t>
            </a:r>
          </a:p>
          <a:p>
            <a:pPr algn="ctr"/>
            <a:r>
              <a:rPr lang="en-US" b="1" dirty="0" smtClean="0">
                <a:latin typeface="Calibri" pitchFamily="34" charset="0"/>
              </a:rPr>
              <a:t>Debra Kibbe, ILSI</a:t>
            </a:r>
          </a:p>
          <a:p>
            <a:pPr marR="0" algn="ctr"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ChangeArrowheads="1"/>
          </p:cNvSpPr>
          <p:nvPr/>
        </p:nvSpPr>
        <p:spPr bwMode="auto">
          <a:xfrm>
            <a:off x="639763" y="169863"/>
            <a:ext cx="8242300" cy="1477962"/>
          </a:xfrm>
          <a:prstGeom prst="rect">
            <a:avLst/>
          </a:prstGeom>
          <a:noFill/>
          <a:ln w="9525">
            <a:noFill/>
            <a:miter lim="800000"/>
            <a:headEnd/>
            <a:tailEnd/>
          </a:ln>
        </p:spPr>
        <p:txBody>
          <a:bodyPr>
            <a:spAutoFit/>
          </a:bodyPr>
          <a:lstStyle/>
          <a:p>
            <a:pPr algn="ctr">
              <a:defRPr/>
            </a:pPr>
            <a:r>
              <a:rPr lang="en-US" sz="2400" b="1" dirty="0">
                <a:solidFill>
                  <a:prstClr val="black"/>
                </a:solidFill>
                <a:latin typeface="Calibri"/>
              </a:rPr>
              <a:t>Percentage of U.S. High School Students Getting Mostly A’s or Mostly B’s and Mostly D’s or F’s*</a:t>
            </a:r>
            <a:br>
              <a:rPr lang="en-US" sz="2400" b="1" dirty="0">
                <a:solidFill>
                  <a:prstClr val="black"/>
                </a:solidFill>
                <a:latin typeface="Calibri"/>
              </a:rPr>
            </a:br>
            <a:r>
              <a:rPr lang="en-US" sz="2400" b="1" dirty="0">
                <a:solidFill>
                  <a:prstClr val="black"/>
                </a:solidFill>
                <a:latin typeface="Calibri"/>
              </a:rPr>
              <a:t>Who Engage in Selected Health Risk Behaviors</a:t>
            </a:r>
            <a:r>
              <a:rPr lang="en-US" dirty="0">
                <a:solidFill>
                  <a:prstClr val="black"/>
                </a:solidFill>
                <a:latin typeface="Arial" charset="0"/>
              </a:rPr>
              <a:t/>
            </a:r>
            <a:br>
              <a:rPr lang="en-US" dirty="0">
                <a:solidFill>
                  <a:prstClr val="black"/>
                </a:solidFill>
                <a:latin typeface="Arial" charset="0"/>
              </a:rPr>
            </a:br>
            <a:endParaRPr lang="en-US" dirty="0">
              <a:solidFill>
                <a:prstClr val="black"/>
              </a:solidFill>
              <a:latin typeface="Arial" charset="0"/>
            </a:endParaRPr>
          </a:p>
        </p:txBody>
      </p:sp>
      <p:graphicFrame>
        <p:nvGraphicFramePr>
          <p:cNvPr id="1026" name="Chart 3"/>
          <p:cNvGraphicFramePr>
            <a:graphicFrameLocks/>
          </p:cNvGraphicFramePr>
          <p:nvPr/>
        </p:nvGraphicFramePr>
        <p:xfrm>
          <a:off x="979488" y="1423988"/>
          <a:ext cx="7994650" cy="4467225"/>
        </p:xfrm>
        <a:graphic>
          <a:graphicData uri="http://schemas.openxmlformats.org/presentationml/2006/ole">
            <p:oleObj spid="_x0000_s40962" name="Chart" r:id="rId4" imgW="8458200" imgH="5734050" progId="Excel.Sheet.8">
              <p:embed/>
            </p:oleObj>
          </a:graphicData>
        </a:graphic>
      </p:graphicFrame>
      <p:sp>
        <p:nvSpPr>
          <p:cNvPr id="1029" name="TextBox 4"/>
          <p:cNvSpPr txBox="1">
            <a:spLocks noChangeArrowheads="1"/>
          </p:cNvSpPr>
          <p:nvPr/>
        </p:nvSpPr>
        <p:spPr bwMode="auto">
          <a:xfrm>
            <a:off x="889000" y="6308725"/>
            <a:ext cx="6086475" cy="585788"/>
          </a:xfrm>
          <a:prstGeom prst="rect">
            <a:avLst/>
          </a:prstGeom>
          <a:noFill/>
          <a:ln w="9525">
            <a:noFill/>
            <a:miter lim="800000"/>
            <a:headEnd/>
            <a:tailEnd/>
          </a:ln>
        </p:spPr>
        <p:txBody>
          <a:bodyPr>
            <a:spAutoFit/>
          </a:bodyPr>
          <a:lstStyle/>
          <a:p>
            <a:r>
              <a:rPr lang="en-US" sz="1400">
                <a:solidFill>
                  <a:srgbClr val="000000"/>
                </a:solidFill>
                <a:latin typeface="Calibri" pitchFamily="34" charset="0"/>
              </a:rPr>
              <a:t>Source: CDC available at </a:t>
            </a:r>
            <a:r>
              <a:rPr lang="en-US" sz="1400">
                <a:solidFill>
                  <a:srgbClr val="000000"/>
                </a:solidFill>
                <a:latin typeface="Calibri" pitchFamily="34" charset="0"/>
                <a:hlinkClick r:id="rId5"/>
              </a:rPr>
              <a:t>www.cdc.gov/healthyyouth</a:t>
            </a:r>
            <a:r>
              <a:rPr lang="en-US" sz="1400">
                <a:solidFill>
                  <a:srgbClr val="000000"/>
                </a:solidFill>
                <a:latin typeface="Calibri" pitchFamily="34" charset="0"/>
              </a:rPr>
              <a:t>.  Data based on YRBS, 2003</a:t>
            </a:r>
          </a:p>
          <a:p>
            <a:endParaRPr lang="en-US">
              <a:solidFill>
                <a:prstClr val="black"/>
              </a:solidFill>
            </a:endParaRPr>
          </a:p>
        </p:txBody>
      </p:sp>
      <p:sp>
        <p:nvSpPr>
          <p:cNvPr id="6" name="TextBox 5"/>
          <p:cNvSpPr txBox="1"/>
          <p:nvPr/>
        </p:nvSpPr>
        <p:spPr>
          <a:xfrm>
            <a:off x="431074" y="1463039"/>
            <a:ext cx="461665" cy="4376057"/>
          </a:xfrm>
          <a:prstGeom prst="rect">
            <a:avLst/>
          </a:prstGeom>
          <a:noFill/>
        </p:spPr>
        <p:txBody>
          <a:bodyPr vert="vert270">
            <a:spAutoFit/>
          </a:bodyPr>
          <a:lstStyle/>
          <a:p>
            <a:pPr algn="ctr">
              <a:defRPr/>
            </a:pPr>
            <a:r>
              <a:rPr lang="en-US" dirty="0">
                <a:solidFill>
                  <a:prstClr val="black"/>
                </a:solidFill>
                <a:latin typeface="Calibri"/>
              </a:rPr>
              <a:t>% of students</a:t>
            </a:r>
          </a:p>
        </p:txBody>
      </p:sp>
      <p:sp>
        <p:nvSpPr>
          <p:cNvPr id="7" name="TextBox 6"/>
          <p:cNvSpPr txBox="1"/>
          <p:nvPr/>
        </p:nvSpPr>
        <p:spPr>
          <a:xfrm>
            <a:off x="1019175" y="5878513"/>
            <a:ext cx="7850188" cy="369887"/>
          </a:xfrm>
          <a:prstGeom prst="rect">
            <a:avLst/>
          </a:prstGeom>
          <a:noFill/>
        </p:spPr>
        <p:txBody>
          <a:bodyPr>
            <a:spAutoFit/>
          </a:bodyPr>
          <a:lstStyle/>
          <a:p>
            <a:pPr algn="ctr">
              <a:defRPr/>
            </a:pPr>
            <a:r>
              <a:rPr lang="en-US" dirty="0">
                <a:solidFill>
                  <a:prstClr val="black"/>
                </a:solidFill>
                <a:latin typeface="Calibri"/>
              </a:rPr>
              <a:t>Health Risk Behaviors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Other Resources</a:t>
            </a:r>
            <a:br>
              <a:rPr lang="en-US" sz="4000" b="1" dirty="0" smtClean="0"/>
            </a:br>
            <a:r>
              <a:rPr lang="en-US" sz="4000" b="1" dirty="0" smtClean="0"/>
              <a:t>See Training Manual (Tab 5)</a:t>
            </a:r>
            <a:endParaRPr lang="en-US" sz="4000" b="1" dirty="0"/>
          </a:p>
        </p:txBody>
      </p:sp>
      <p:sp>
        <p:nvSpPr>
          <p:cNvPr id="3" name="Content Placeholder 2"/>
          <p:cNvSpPr>
            <a:spLocks noGrp="1"/>
          </p:cNvSpPr>
          <p:nvPr>
            <p:ph idx="1"/>
          </p:nvPr>
        </p:nvSpPr>
        <p:spPr>
          <a:xfrm>
            <a:off x="457200" y="1905000"/>
            <a:ext cx="8229600" cy="4221163"/>
          </a:xfrm>
        </p:spPr>
        <p:txBody>
          <a:bodyPr/>
          <a:lstStyle/>
          <a:p>
            <a:pPr eaLnBrk="1" hangingPunct="1">
              <a:spcAft>
                <a:spcPts val="1800"/>
              </a:spcAft>
              <a:buFont typeface="Wingdings" pitchFamily="2" charset="2"/>
              <a:buChar char="§"/>
              <a:defRPr/>
            </a:pPr>
            <a:r>
              <a:rPr lang="en-US" sz="2800" dirty="0" smtClean="0"/>
              <a:t>Making the Case for School Health Resource List</a:t>
            </a:r>
          </a:p>
          <a:p>
            <a:pPr eaLnBrk="1" hangingPunct="1">
              <a:spcAft>
                <a:spcPts val="1800"/>
              </a:spcAft>
              <a:buFont typeface="Wingdings" pitchFamily="2" charset="2"/>
              <a:buChar char="§"/>
              <a:defRPr/>
            </a:pPr>
            <a:r>
              <a:rPr lang="en-US" sz="2800" i="1" dirty="0" smtClean="0"/>
              <a:t>The Association Between School-Based Physical Activity Including Physical Education and Academic Performance </a:t>
            </a:r>
            <a:endParaRPr lang="en-US" sz="2800" dirty="0" smtClean="0"/>
          </a:p>
          <a:p>
            <a:pPr eaLnBrk="1" hangingPunct="1">
              <a:spcAft>
                <a:spcPts val="1800"/>
              </a:spcAft>
              <a:buFont typeface="Wingdings" pitchFamily="2" charset="2"/>
              <a:buChar char="§"/>
              <a:defRPr/>
            </a:pPr>
            <a:r>
              <a:rPr lang="en-US" sz="2800" dirty="0" smtClean="0"/>
              <a:t>Physical Inactivity and Unhealthy Dietary Behaviors and Academic Achievement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0"/>
            <a:ext cx="8229600" cy="1143000"/>
          </a:xfrm>
        </p:spPr>
        <p:txBody>
          <a:bodyPr/>
          <a:lstStyle/>
          <a:p>
            <a:r>
              <a:rPr lang="en-US" sz="4000" b="1" dirty="0" smtClean="0"/>
              <a:t>Key Messages</a:t>
            </a:r>
          </a:p>
        </p:txBody>
      </p:sp>
      <p:sp>
        <p:nvSpPr>
          <p:cNvPr id="6148" name="Rectangle 4"/>
          <p:cNvSpPr>
            <a:spLocks noChangeArrowheads="1"/>
          </p:cNvSpPr>
          <p:nvPr/>
        </p:nvSpPr>
        <p:spPr bwMode="auto">
          <a:xfrm>
            <a:off x="1104900" y="1409700"/>
            <a:ext cx="7505700" cy="4246563"/>
          </a:xfrm>
          <a:prstGeom prst="rect">
            <a:avLst/>
          </a:prstGeom>
          <a:noFill/>
          <a:ln w="9525">
            <a:noFill/>
            <a:miter lim="800000"/>
            <a:headEnd/>
            <a:tailEnd/>
          </a:ln>
        </p:spPr>
        <p:txBody>
          <a:bodyPr>
            <a:spAutoFit/>
          </a:bodyPr>
          <a:lstStyle/>
          <a:p>
            <a:endParaRPr lang="en-US" dirty="0">
              <a:solidFill>
                <a:prstClr val="black"/>
              </a:solidFill>
            </a:endParaRPr>
          </a:p>
          <a:p>
            <a:pPr>
              <a:buFont typeface="Wingdings" pitchFamily="2" charset="2"/>
              <a:buChar char="§"/>
            </a:pPr>
            <a:r>
              <a:rPr lang="en-US" sz="2800" dirty="0">
                <a:solidFill>
                  <a:prstClr val="black"/>
                </a:solidFill>
              </a:rPr>
              <a:t>  </a:t>
            </a:r>
            <a:r>
              <a:rPr lang="en-US" sz="2800" dirty="0">
                <a:solidFill>
                  <a:prstClr val="black"/>
                </a:solidFill>
                <a:latin typeface="+mn-lt"/>
              </a:rPr>
              <a:t>Childhood obesity is a national crisis</a:t>
            </a:r>
          </a:p>
          <a:p>
            <a:pPr>
              <a:buFont typeface="Wingdings" pitchFamily="2" charset="2"/>
              <a:buChar char="§"/>
            </a:pPr>
            <a:endParaRPr lang="en-US" sz="2800" dirty="0">
              <a:solidFill>
                <a:prstClr val="black"/>
              </a:solidFill>
              <a:latin typeface="+mn-lt"/>
            </a:endParaRPr>
          </a:p>
          <a:p>
            <a:pPr>
              <a:buFont typeface="Wingdings" pitchFamily="2" charset="2"/>
              <a:buChar char="§"/>
            </a:pPr>
            <a:r>
              <a:rPr lang="en-US" sz="2800" dirty="0">
                <a:solidFill>
                  <a:prstClr val="black"/>
                </a:solidFill>
                <a:latin typeface="+mn-lt"/>
              </a:rPr>
              <a:t>  Health is academic</a:t>
            </a:r>
          </a:p>
          <a:p>
            <a:pPr>
              <a:buFont typeface="Wingdings" pitchFamily="2" charset="2"/>
              <a:buChar char="§"/>
            </a:pPr>
            <a:endParaRPr lang="en-US" sz="2800" dirty="0">
              <a:solidFill>
                <a:prstClr val="black"/>
              </a:solidFill>
              <a:latin typeface="+mn-lt"/>
            </a:endParaRPr>
          </a:p>
          <a:p>
            <a:pPr>
              <a:buFont typeface="Wingdings" pitchFamily="2" charset="2"/>
              <a:buChar char="§"/>
            </a:pPr>
            <a:r>
              <a:rPr lang="en-US" sz="2800" dirty="0">
                <a:solidFill>
                  <a:prstClr val="black"/>
                </a:solidFill>
                <a:latin typeface="+mn-lt"/>
              </a:rPr>
              <a:t>  A coordinated, multi-component, evidence-  based approach is the best way to make a difference</a:t>
            </a:r>
          </a:p>
          <a:p>
            <a:pPr>
              <a:buFont typeface="Wingdings" pitchFamily="2" charset="2"/>
              <a:buChar char="§"/>
            </a:pPr>
            <a:endParaRPr lang="en-US" sz="2800" dirty="0">
              <a:solidFill>
                <a:prstClr val="black"/>
              </a:solidFill>
              <a:latin typeface="+mn-lt"/>
            </a:endParaRPr>
          </a:p>
          <a:p>
            <a:pPr>
              <a:buFont typeface="Wingdings" pitchFamily="2" charset="2"/>
              <a:buChar char="§"/>
            </a:pPr>
            <a:r>
              <a:rPr lang="en-US" sz="2800" dirty="0">
                <a:solidFill>
                  <a:prstClr val="black"/>
                </a:solidFill>
                <a:latin typeface="+mn-lt"/>
              </a:rPr>
              <a:t>  Change is happening…more to do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Rectangle 3"/>
          <p:cNvSpPr>
            <a:spLocks noGrp="1" noChangeArrowheads="1"/>
          </p:cNvSpPr>
          <p:nvPr>
            <p:ph type="body" idx="1"/>
          </p:nvPr>
        </p:nvSpPr>
        <p:spPr>
          <a:xfrm>
            <a:off x="914400" y="2128838"/>
            <a:ext cx="7772400" cy="4525962"/>
          </a:xfrm>
        </p:spPr>
        <p:txBody>
          <a:bodyPr/>
          <a:lstStyle/>
          <a:p>
            <a:pPr>
              <a:lnSpc>
                <a:spcPct val="80000"/>
              </a:lnSpc>
              <a:buFont typeface="Wingdings" pitchFamily="2" charset="2"/>
              <a:buChar char="§"/>
              <a:defRPr/>
            </a:pPr>
            <a:r>
              <a:rPr lang="en-US" sz="2800" b="1" dirty="0" smtClean="0">
                <a:latin typeface="+mj-lt"/>
                <a:cs typeface="Arial" pitchFamily="34" charset="0"/>
              </a:rPr>
              <a:t>Health </a:t>
            </a:r>
            <a:r>
              <a:rPr lang="en-US" sz="2800" b="1" dirty="0">
                <a:latin typeface="+mj-lt"/>
                <a:cs typeface="Arial" pitchFamily="34" charset="0"/>
              </a:rPr>
              <a:t>consequences</a:t>
            </a:r>
          </a:p>
          <a:p>
            <a:pPr lvl="1">
              <a:lnSpc>
                <a:spcPct val="80000"/>
              </a:lnSpc>
              <a:buFont typeface="Arial" pitchFamily="34" charset="0"/>
              <a:buChar char="•"/>
              <a:defRPr/>
            </a:pPr>
            <a:r>
              <a:rPr lang="en-US" sz="2400" dirty="0">
                <a:latin typeface="+mj-lt"/>
                <a:cs typeface="Arial" pitchFamily="34" charset="0"/>
              </a:rPr>
              <a:t> </a:t>
            </a:r>
            <a:r>
              <a:rPr lang="en-US" sz="2400" dirty="0" smtClean="0">
                <a:latin typeface="+mj-lt"/>
                <a:cs typeface="Arial" pitchFamily="34" charset="0"/>
              </a:rPr>
              <a:t>Cardiovascular risks</a:t>
            </a:r>
          </a:p>
          <a:p>
            <a:pPr lvl="1">
              <a:lnSpc>
                <a:spcPct val="80000"/>
              </a:lnSpc>
              <a:buFont typeface="Arial" pitchFamily="34" charset="0"/>
              <a:buChar char="•"/>
              <a:defRPr/>
            </a:pPr>
            <a:r>
              <a:rPr lang="en-US" sz="2400" dirty="0" smtClean="0">
                <a:latin typeface="+mj-lt"/>
                <a:cs typeface="Arial" pitchFamily="34" charset="0"/>
              </a:rPr>
              <a:t> Hypertension</a:t>
            </a:r>
          </a:p>
          <a:p>
            <a:pPr lvl="1">
              <a:lnSpc>
                <a:spcPct val="80000"/>
              </a:lnSpc>
              <a:buFont typeface="Arial" pitchFamily="34" charset="0"/>
              <a:buChar char="•"/>
              <a:defRPr/>
            </a:pPr>
            <a:r>
              <a:rPr lang="en-US" sz="2400" dirty="0" smtClean="0">
                <a:latin typeface="+mj-lt"/>
                <a:cs typeface="Arial" pitchFamily="34" charset="0"/>
              </a:rPr>
              <a:t>Type </a:t>
            </a:r>
            <a:r>
              <a:rPr lang="en-US" sz="2400" dirty="0">
                <a:latin typeface="+mj-lt"/>
                <a:cs typeface="Arial" pitchFamily="34" charset="0"/>
              </a:rPr>
              <a:t>2 diabetes</a:t>
            </a:r>
          </a:p>
          <a:p>
            <a:pPr lvl="1">
              <a:lnSpc>
                <a:spcPct val="80000"/>
              </a:lnSpc>
              <a:buFont typeface="Arial" pitchFamily="34" charset="0"/>
              <a:buChar char="•"/>
              <a:defRPr/>
            </a:pPr>
            <a:r>
              <a:rPr lang="en-US" sz="2400" dirty="0">
                <a:latin typeface="+mj-lt"/>
                <a:cs typeface="Arial" pitchFamily="34" charset="0"/>
              </a:rPr>
              <a:t> High blood </a:t>
            </a:r>
            <a:r>
              <a:rPr lang="en-US" sz="2400" dirty="0" smtClean="0">
                <a:latin typeface="+mj-lt"/>
                <a:cs typeface="Arial" pitchFamily="34" charset="0"/>
              </a:rPr>
              <a:t>cholesterol </a:t>
            </a:r>
          </a:p>
          <a:p>
            <a:pPr lvl="1">
              <a:lnSpc>
                <a:spcPct val="80000"/>
              </a:lnSpc>
              <a:buFont typeface="Arial" pitchFamily="34" charset="0"/>
              <a:buChar char="•"/>
              <a:defRPr/>
            </a:pPr>
            <a:r>
              <a:rPr lang="en-US" sz="2400" dirty="0" smtClean="0">
                <a:latin typeface="+mj-lt"/>
                <a:cs typeface="Arial" pitchFamily="34" charset="0"/>
              </a:rPr>
              <a:t>Respiratory ailments  </a:t>
            </a:r>
          </a:p>
          <a:p>
            <a:pPr lvl="1">
              <a:lnSpc>
                <a:spcPct val="80000"/>
              </a:lnSpc>
              <a:buFont typeface="Arial" pitchFamily="34" charset="0"/>
              <a:buChar char="•"/>
              <a:defRPr/>
            </a:pPr>
            <a:r>
              <a:rPr lang="en-US" sz="2400" dirty="0" smtClean="0">
                <a:latin typeface="+mj-lt"/>
                <a:cs typeface="Arial" pitchFamily="34" charset="0"/>
              </a:rPr>
              <a:t>Orthopedic issues</a:t>
            </a:r>
            <a:endParaRPr lang="en-US" sz="2400" dirty="0">
              <a:latin typeface="+mj-lt"/>
              <a:cs typeface="Arial" pitchFamily="34" charset="0"/>
            </a:endParaRPr>
          </a:p>
          <a:p>
            <a:pPr>
              <a:lnSpc>
                <a:spcPct val="80000"/>
              </a:lnSpc>
              <a:buFont typeface="Wingdings" pitchFamily="2" charset="2"/>
              <a:buChar char="§"/>
              <a:defRPr/>
            </a:pPr>
            <a:r>
              <a:rPr lang="en-US" sz="2800" b="1" dirty="0">
                <a:latin typeface="+mj-lt"/>
                <a:cs typeface="Arial" pitchFamily="34" charset="0"/>
              </a:rPr>
              <a:t>Psychological consequences </a:t>
            </a:r>
          </a:p>
          <a:p>
            <a:pPr lvl="1">
              <a:lnSpc>
                <a:spcPct val="80000"/>
              </a:lnSpc>
              <a:buFont typeface="Arial" pitchFamily="34" charset="0"/>
              <a:buChar char="•"/>
              <a:defRPr/>
            </a:pPr>
            <a:r>
              <a:rPr lang="en-US" sz="2400" dirty="0" smtClean="0">
                <a:latin typeface="+mj-lt"/>
                <a:cs typeface="Arial" pitchFamily="34" charset="0"/>
              </a:rPr>
              <a:t>Self-esteem </a:t>
            </a:r>
          </a:p>
          <a:p>
            <a:pPr lvl="1">
              <a:lnSpc>
                <a:spcPct val="80000"/>
              </a:lnSpc>
              <a:buFont typeface="Arial" pitchFamily="34" charset="0"/>
              <a:buChar char="•"/>
              <a:defRPr/>
            </a:pPr>
            <a:r>
              <a:rPr lang="en-US" sz="2400" dirty="0" smtClean="0">
                <a:latin typeface="+mj-lt"/>
                <a:cs typeface="Arial" pitchFamily="34" charset="0"/>
              </a:rPr>
              <a:t>Withdrawal </a:t>
            </a:r>
          </a:p>
          <a:p>
            <a:pPr lvl="1">
              <a:lnSpc>
                <a:spcPct val="80000"/>
              </a:lnSpc>
              <a:buFont typeface="Arial" pitchFamily="34" charset="0"/>
              <a:buChar char="•"/>
              <a:defRPr/>
            </a:pPr>
            <a:r>
              <a:rPr lang="en-US" sz="2400" dirty="0" smtClean="0">
                <a:latin typeface="+mj-lt"/>
                <a:cs typeface="Arial" pitchFamily="34" charset="0"/>
              </a:rPr>
              <a:t>Anxiety </a:t>
            </a:r>
          </a:p>
          <a:p>
            <a:pPr lvl="1">
              <a:lnSpc>
                <a:spcPct val="80000"/>
              </a:lnSpc>
              <a:buFont typeface="Arial" pitchFamily="34" charset="0"/>
              <a:buChar char="•"/>
              <a:defRPr/>
            </a:pPr>
            <a:r>
              <a:rPr lang="en-US" sz="2400" dirty="0" smtClean="0">
                <a:latin typeface="+mj-lt"/>
                <a:cs typeface="Arial" pitchFamily="34" charset="0"/>
              </a:rPr>
              <a:t>Poor body </a:t>
            </a:r>
            <a:r>
              <a:rPr lang="en-US" sz="2400" dirty="0">
                <a:latin typeface="+mj-lt"/>
                <a:cs typeface="Arial" pitchFamily="34" charset="0"/>
              </a:rPr>
              <a:t>image</a:t>
            </a:r>
          </a:p>
          <a:p>
            <a:pPr>
              <a:lnSpc>
                <a:spcPct val="80000"/>
              </a:lnSpc>
              <a:buFont typeface="Arial" charset="0"/>
              <a:buChar char="•"/>
              <a:defRPr/>
            </a:pPr>
            <a:endParaRPr lang="en-US" sz="2800" dirty="0">
              <a:latin typeface="Georgia" pitchFamily="18" charset="0"/>
            </a:endParaRPr>
          </a:p>
          <a:p>
            <a:pPr>
              <a:lnSpc>
                <a:spcPct val="80000"/>
              </a:lnSpc>
              <a:buFont typeface="Arial" charset="0"/>
              <a:buChar char="•"/>
              <a:defRPr/>
            </a:pPr>
            <a:endParaRPr lang="en-US" sz="2800" dirty="0"/>
          </a:p>
        </p:txBody>
      </p:sp>
      <p:sp>
        <p:nvSpPr>
          <p:cNvPr id="7171" name="Rectangle 5"/>
          <p:cNvSpPr>
            <a:spLocks noGrp="1" noChangeArrowheads="1"/>
          </p:cNvSpPr>
          <p:nvPr>
            <p:ph type="title"/>
          </p:nvPr>
        </p:nvSpPr>
        <p:spPr>
          <a:xfrm>
            <a:off x="387350" y="274638"/>
            <a:ext cx="8909050" cy="1143000"/>
          </a:xfrm>
        </p:spPr>
        <p:txBody>
          <a:bodyPr/>
          <a:lstStyle/>
          <a:p>
            <a:r>
              <a:rPr lang="en-US" sz="4000" b="1" dirty="0" smtClean="0">
                <a:cs typeface="Arial" pitchFamily="34" charset="0"/>
              </a:rPr>
              <a:t/>
            </a:r>
            <a:br>
              <a:rPr lang="en-US" sz="4000" b="1" dirty="0" smtClean="0">
                <a:cs typeface="Arial" pitchFamily="34" charset="0"/>
              </a:rPr>
            </a:br>
            <a:r>
              <a:rPr lang="en-US" sz="4000" b="1" dirty="0" smtClean="0">
                <a:cs typeface="Arial" pitchFamily="34" charset="0"/>
              </a:rPr>
              <a:t>Poor nutrition and inadequate physical activity in children has far reaching consequences</a:t>
            </a:r>
            <a:r>
              <a:rPr lang="en-US" sz="4000" b="1" dirty="0" smtClean="0">
                <a:latin typeface="Arial" pitchFamily="34" charset="0"/>
                <a:cs typeface="Arial" pitchFamily="34" charset="0"/>
              </a:rPr>
              <a:t>…</a:t>
            </a:r>
          </a:p>
        </p:txBody>
      </p:sp>
      <p:sp>
        <p:nvSpPr>
          <p:cNvPr id="7172" name="Rectangle 6"/>
          <p:cNvSpPr>
            <a:spLocks noChangeArrowheads="1"/>
          </p:cNvSpPr>
          <p:nvPr/>
        </p:nvSpPr>
        <p:spPr bwMode="auto">
          <a:xfrm>
            <a:off x="762000" y="1066800"/>
            <a:ext cx="6946900" cy="304800"/>
          </a:xfrm>
          <a:prstGeom prst="rect">
            <a:avLst/>
          </a:prstGeom>
          <a:noFill/>
          <a:ln w="9525">
            <a:noFill/>
            <a:miter lim="800000"/>
            <a:headEnd/>
            <a:tailEnd/>
          </a:ln>
        </p:spPr>
        <p:txBody>
          <a:bodyPr anchor="b"/>
          <a:lstStyle/>
          <a:p>
            <a:pPr algn="ctr"/>
            <a:r>
              <a:rPr lang="en-US" sz="4000">
                <a:solidFill>
                  <a:prstClr val="black"/>
                </a:solidFill>
              </a:rPr>
              <a:t/>
            </a:r>
            <a:br>
              <a:rPr lang="en-US" sz="4000">
                <a:solidFill>
                  <a:prstClr val="black"/>
                </a:solidFill>
              </a:rPr>
            </a:br>
            <a:endParaRPr lang="en-US" sz="4000">
              <a:solidFill>
                <a:prstClr val="black"/>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76300" y="228600"/>
            <a:ext cx="8267700" cy="914400"/>
          </a:xfrm>
          <a:prstGeom prst="rect">
            <a:avLst/>
          </a:prstGeom>
        </p:spPr>
        <p:txBody>
          <a:bodyPr/>
          <a:lstStyle/>
          <a:p>
            <a:pPr eaLnBrk="0" hangingPunct="0">
              <a:defRPr/>
            </a:pPr>
            <a:r>
              <a:rPr lang="en-US" sz="4000" b="1" kern="0" dirty="0">
                <a:solidFill>
                  <a:prstClr val="black"/>
                </a:solidFill>
                <a:latin typeface="Calibri"/>
              </a:rPr>
              <a:t>Academic Consequences…</a:t>
            </a:r>
            <a:endParaRPr lang="en-US" sz="4000" b="1" kern="0" cap="all" dirty="0">
              <a:solidFill>
                <a:prstClr val="black"/>
              </a:solidFill>
              <a:latin typeface="Calibri"/>
            </a:endParaRPr>
          </a:p>
        </p:txBody>
      </p:sp>
      <p:sp>
        <p:nvSpPr>
          <p:cNvPr id="8196" name="Rectangle 4"/>
          <p:cNvSpPr>
            <a:spLocks noChangeArrowheads="1"/>
          </p:cNvSpPr>
          <p:nvPr/>
        </p:nvSpPr>
        <p:spPr bwMode="auto">
          <a:xfrm>
            <a:off x="1246188" y="1246188"/>
            <a:ext cx="7689850" cy="4432300"/>
          </a:xfrm>
          <a:prstGeom prst="rect">
            <a:avLst/>
          </a:prstGeom>
          <a:noFill/>
          <a:ln w="9525">
            <a:noFill/>
            <a:miter lim="800000"/>
            <a:headEnd/>
            <a:tailEnd/>
          </a:ln>
        </p:spPr>
        <p:txBody>
          <a:bodyPr>
            <a:spAutoFit/>
          </a:bodyPr>
          <a:lstStyle/>
          <a:p>
            <a:pPr>
              <a:buFont typeface="Wingdings" pitchFamily="2" charset="2"/>
              <a:buChar char="§"/>
              <a:defRPr/>
            </a:pPr>
            <a:r>
              <a:rPr lang="en-US" sz="2800" dirty="0">
                <a:solidFill>
                  <a:prstClr val="black"/>
                </a:solidFill>
                <a:latin typeface="Georgia" pitchFamily="18" charset="0"/>
              </a:rPr>
              <a:t>  </a:t>
            </a:r>
            <a:r>
              <a:rPr lang="en-US" sz="2800" dirty="0">
                <a:solidFill>
                  <a:prstClr val="black"/>
                </a:solidFill>
                <a:latin typeface="Calibri"/>
              </a:rPr>
              <a:t>Attendance </a:t>
            </a:r>
          </a:p>
          <a:p>
            <a:pPr>
              <a:buFont typeface="Wingdings" pitchFamily="2" charset="2"/>
              <a:buChar char="§"/>
              <a:defRPr/>
            </a:pPr>
            <a:r>
              <a:rPr lang="en-US" sz="2800" dirty="0">
                <a:solidFill>
                  <a:prstClr val="black"/>
                </a:solidFill>
                <a:latin typeface="Calibri"/>
              </a:rPr>
              <a:t>  Classroom behavior</a:t>
            </a:r>
          </a:p>
          <a:p>
            <a:pPr>
              <a:buFont typeface="Wingdings" pitchFamily="2" charset="2"/>
              <a:buChar char="§"/>
              <a:defRPr/>
            </a:pPr>
            <a:r>
              <a:rPr lang="en-US" sz="2800" dirty="0">
                <a:solidFill>
                  <a:prstClr val="black"/>
                </a:solidFill>
                <a:latin typeface="Calibri"/>
              </a:rPr>
              <a:t>  Cognitive development</a:t>
            </a:r>
          </a:p>
          <a:p>
            <a:pPr>
              <a:buFont typeface="Wingdings" pitchFamily="2" charset="2"/>
              <a:buChar char="§"/>
              <a:defRPr/>
            </a:pPr>
            <a:r>
              <a:rPr lang="en-US" sz="2800" dirty="0">
                <a:solidFill>
                  <a:prstClr val="black"/>
                </a:solidFill>
                <a:latin typeface="Calibri"/>
              </a:rPr>
              <a:t>  Test scores</a:t>
            </a:r>
          </a:p>
          <a:p>
            <a:pPr>
              <a:buFont typeface="Wingdings" pitchFamily="2" charset="2"/>
              <a:buChar char="§"/>
              <a:defRPr/>
            </a:pPr>
            <a:r>
              <a:rPr lang="en-US" sz="2800" dirty="0">
                <a:solidFill>
                  <a:prstClr val="black"/>
                </a:solidFill>
                <a:latin typeface="Calibri"/>
              </a:rPr>
              <a:t>  Academic performance</a:t>
            </a:r>
          </a:p>
          <a:p>
            <a:pPr>
              <a:buFont typeface="Arial" charset="0"/>
              <a:buChar char="•"/>
              <a:defRPr/>
            </a:pPr>
            <a:endParaRPr lang="en-US" sz="2800" dirty="0">
              <a:solidFill>
                <a:prstClr val="black"/>
              </a:solidFill>
              <a:latin typeface="Calibri"/>
            </a:endParaRPr>
          </a:p>
          <a:p>
            <a:pPr>
              <a:defRPr/>
            </a:pPr>
            <a:endParaRPr lang="en-US" b="1" dirty="0">
              <a:solidFill>
                <a:prstClr val="black"/>
              </a:solidFill>
              <a:latin typeface="Calibri"/>
            </a:endParaRPr>
          </a:p>
          <a:p>
            <a:pPr algn="ctr">
              <a:defRPr/>
            </a:pPr>
            <a:r>
              <a:rPr lang="en-US" sz="3200" b="1" dirty="0">
                <a:solidFill>
                  <a:srgbClr val="009999"/>
                </a:solidFill>
                <a:latin typeface="Calibri"/>
              </a:rPr>
              <a:t>Therefore, healthful living is as important to well being and quality of life </a:t>
            </a:r>
          </a:p>
          <a:p>
            <a:pPr algn="ctr">
              <a:defRPr/>
            </a:pPr>
            <a:r>
              <a:rPr lang="en-US" sz="3200" b="1" dirty="0">
                <a:solidFill>
                  <a:srgbClr val="009999"/>
                </a:solidFill>
                <a:latin typeface="Calibri"/>
              </a:rPr>
              <a:t>as it is to academic achievement.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4000" b="1" dirty="0" smtClean="0"/>
              <a:t>The Science of Health &amp; Learning:  </a:t>
            </a:r>
            <a:r>
              <a:rPr lang="en-US" sz="4000" b="1" dirty="0" smtClean="0">
                <a:solidFill>
                  <a:srgbClr val="009999"/>
                </a:solidFill>
              </a:rPr>
              <a:t>Physical Activity</a:t>
            </a:r>
          </a:p>
        </p:txBody>
      </p:sp>
      <p:sp>
        <p:nvSpPr>
          <p:cNvPr id="11267" name="Rectangle 3"/>
          <p:cNvSpPr>
            <a:spLocks noGrp="1" noChangeArrowheads="1"/>
          </p:cNvSpPr>
          <p:nvPr>
            <p:ph type="body" idx="1"/>
          </p:nvPr>
        </p:nvSpPr>
        <p:spPr>
          <a:xfrm>
            <a:off x="533400" y="1905000"/>
            <a:ext cx="8229600" cy="4302125"/>
          </a:xfrm>
        </p:spPr>
        <p:txBody>
          <a:bodyPr/>
          <a:lstStyle/>
          <a:p>
            <a:pPr>
              <a:spcBef>
                <a:spcPct val="0"/>
              </a:spcBef>
              <a:spcAft>
                <a:spcPct val="25000"/>
              </a:spcAft>
              <a:buFont typeface="Wingdings" pitchFamily="2" charset="2"/>
              <a:buChar char="§"/>
            </a:pPr>
            <a:r>
              <a:rPr lang="en-US" sz="3600" b="1" dirty="0" smtClean="0">
                <a:solidFill>
                  <a:srgbClr val="009999"/>
                </a:solidFill>
              </a:rPr>
              <a:t>Physical Activity (PA)</a:t>
            </a:r>
          </a:p>
          <a:p>
            <a:pPr marL="1025525" lvl="1" indent="-568325">
              <a:spcBef>
                <a:spcPct val="0"/>
              </a:spcBef>
              <a:spcAft>
                <a:spcPct val="25000"/>
              </a:spcAft>
              <a:buFont typeface="Arial" pitchFamily="34" charset="0"/>
              <a:buChar char="•"/>
            </a:pPr>
            <a:r>
              <a:rPr lang="en-US" dirty="0" smtClean="0"/>
              <a:t>Stimulates learning</a:t>
            </a:r>
          </a:p>
          <a:p>
            <a:pPr marL="1025525" lvl="1" indent="-568325">
              <a:spcBef>
                <a:spcPct val="0"/>
              </a:spcBef>
              <a:spcAft>
                <a:spcPct val="25000"/>
              </a:spcAft>
              <a:buFont typeface="Arial" pitchFamily="34" charset="0"/>
              <a:buChar char="•"/>
            </a:pPr>
            <a:r>
              <a:rPr lang="en-US" dirty="0" smtClean="0"/>
              <a:t>Fitness is significantly related to school achievement</a:t>
            </a:r>
          </a:p>
          <a:p>
            <a:pPr marL="1025525" lvl="1" indent="-568325">
              <a:spcBef>
                <a:spcPct val="0"/>
              </a:spcBef>
              <a:spcAft>
                <a:spcPct val="25000"/>
              </a:spcAft>
              <a:buFont typeface="Arial" pitchFamily="34" charset="0"/>
              <a:buChar char="•"/>
            </a:pPr>
            <a:r>
              <a:rPr lang="en-US" dirty="0" smtClean="0"/>
              <a:t>Vigorous physical activity, specifically, boosts performance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4000" b="1" dirty="0" smtClean="0">
                <a:solidFill>
                  <a:schemeClr val="bg1"/>
                </a:solidFill>
              </a:rPr>
              <a:t>The Science of Health &amp; Learning:  </a:t>
            </a:r>
            <a:r>
              <a:rPr lang="en-US" sz="4000" b="1" dirty="0" smtClean="0">
                <a:solidFill>
                  <a:srgbClr val="009999"/>
                </a:solidFill>
              </a:rPr>
              <a:t>Physical Activity</a:t>
            </a:r>
          </a:p>
        </p:txBody>
      </p:sp>
      <p:sp>
        <p:nvSpPr>
          <p:cNvPr id="12291" name="Rectangle 3"/>
          <p:cNvSpPr>
            <a:spLocks noGrp="1" noChangeArrowheads="1"/>
          </p:cNvSpPr>
          <p:nvPr>
            <p:ph type="body" idx="1"/>
          </p:nvPr>
        </p:nvSpPr>
        <p:spPr>
          <a:xfrm>
            <a:off x="533400" y="1905000"/>
            <a:ext cx="8229600" cy="4648200"/>
          </a:xfrm>
        </p:spPr>
        <p:txBody>
          <a:bodyPr/>
          <a:lstStyle/>
          <a:p>
            <a:pPr>
              <a:spcBef>
                <a:spcPct val="0"/>
              </a:spcBef>
              <a:spcAft>
                <a:spcPct val="20000"/>
              </a:spcAft>
              <a:buFont typeface="Wingdings" pitchFamily="2" charset="2"/>
              <a:buChar char="§"/>
            </a:pPr>
            <a:r>
              <a:rPr lang="en-US" sz="3600" b="1" dirty="0" smtClean="0">
                <a:solidFill>
                  <a:srgbClr val="009999"/>
                </a:solidFill>
              </a:rPr>
              <a:t>Physical Activity (PA)</a:t>
            </a:r>
          </a:p>
          <a:p>
            <a:pPr marL="1025525" lvl="1" indent="-568325">
              <a:spcBef>
                <a:spcPct val="0"/>
              </a:spcBef>
              <a:spcAft>
                <a:spcPct val="25000"/>
              </a:spcAft>
              <a:buFont typeface="Arial" pitchFamily="34" charset="0"/>
              <a:buChar char="•"/>
            </a:pPr>
            <a:r>
              <a:rPr lang="en-US" dirty="0" smtClean="0"/>
              <a:t>No negative impact of enhanced physical education (both </a:t>
            </a:r>
            <a:r>
              <a:rPr lang="en-US" dirty="0" smtClean="0">
                <a:cs typeface="Arial" pitchFamily="34" charset="0"/>
              </a:rPr>
              <a:t>↑ </a:t>
            </a:r>
            <a:r>
              <a:rPr lang="en-US" dirty="0" smtClean="0"/>
              <a:t>time &amp; quality) on academic performance</a:t>
            </a:r>
          </a:p>
          <a:p>
            <a:pPr marL="1025525" lvl="1" indent="-568325">
              <a:spcBef>
                <a:spcPct val="0"/>
              </a:spcBef>
              <a:spcAft>
                <a:spcPct val="25000"/>
              </a:spcAft>
              <a:buFont typeface="Arial" pitchFamily="34" charset="0"/>
              <a:buChar char="•"/>
            </a:pPr>
            <a:r>
              <a:rPr lang="en-US" dirty="0" smtClean="0"/>
              <a:t>Both reading and math scores improve for “poorly adapting” students when PA increases during school day</a:t>
            </a:r>
          </a:p>
          <a:p>
            <a:pPr marL="1025525" lvl="1" indent="-568325">
              <a:spcBef>
                <a:spcPct val="0"/>
              </a:spcBef>
              <a:spcAft>
                <a:spcPct val="25000"/>
              </a:spcAft>
              <a:buFont typeface="Arial" pitchFamily="34" charset="0"/>
              <a:buChar char="•"/>
            </a:pPr>
            <a:r>
              <a:rPr lang="en-US" dirty="0" smtClean="0"/>
              <a:t>Classroom PA leads to significant, systematic improvement in on-task behavior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4000" b="1" smtClean="0"/>
              <a:t>The Science of Health &amp; Learning:  </a:t>
            </a:r>
            <a:r>
              <a:rPr lang="en-US" sz="4000" b="1" smtClean="0">
                <a:solidFill>
                  <a:srgbClr val="009999"/>
                </a:solidFill>
              </a:rPr>
              <a:t>Nutrition</a:t>
            </a:r>
          </a:p>
        </p:txBody>
      </p:sp>
      <p:sp>
        <p:nvSpPr>
          <p:cNvPr id="13315" name="Rectangle 3"/>
          <p:cNvSpPr>
            <a:spLocks noGrp="1" noChangeArrowheads="1"/>
          </p:cNvSpPr>
          <p:nvPr>
            <p:ph type="body" idx="1"/>
          </p:nvPr>
        </p:nvSpPr>
        <p:spPr>
          <a:xfrm>
            <a:off x="533400" y="1905000"/>
            <a:ext cx="8001000" cy="4800600"/>
          </a:xfrm>
        </p:spPr>
        <p:txBody>
          <a:bodyPr/>
          <a:lstStyle/>
          <a:p>
            <a:pPr>
              <a:spcBef>
                <a:spcPct val="0"/>
              </a:spcBef>
              <a:spcAft>
                <a:spcPct val="30000"/>
              </a:spcAft>
              <a:buFont typeface="Wingdings" pitchFamily="2" charset="2"/>
              <a:buChar char="§"/>
            </a:pPr>
            <a:r>
              <a:rPr lang="en-US" sz="3600" b="1" dirty="0" smtClean="0">
                <a:solidFill>
                  <a:srgbClr val="009999"/>
                </a:solidFill>
              </a:rPr>
              <a:t>Nutrition</a:t>
            </a:r>
          </a:p>
          <a:p>
            <a:pPr marL="914400" lvl="1" indent="-457200">
              <a:spcBef>
                <a:spcPct val="0"/>
              </a:spcBef>
              <a:spcAft>
                <a:spcPct val="30000"/>
              </a:spcAft>
              <a:buFont typeface="Arial" pitchFamily="34" charset="0"/>
              <a:buChar char="•"/>
            </a:pPr>
            <a:r>
              <a:rPr lang="en-US" dirty="0" smtClean="0"/>
              <a:t>Affects learning </a:t>
            </a:r>
            <a:r>
              <a:rPr lang="en-US" b="1" dirty="0" smtClean="0">
                <a:solidFill>
                  <a:srgbClr val="FF7D00"/>
                </a:solidFill>
              </a:rPr>
              <a:t>AND</a:t>
            </a:r>
            <a:r>
              <a:rPr lang="en-US" dirty="0" smtClean="0">
                <a:solidFill>
                  <a:srgbClr val="FF7D00"/>
                </a:solidFill>
              </a:rPr>
              <a:t> </a:t>
            </a:r>
            <a:r>
              <a:rPr lang="en-US" dirty="0" smtClean="0"/>
              <a:t>behavior</a:t>
            </a:r>
          </a:p>
          <a:p>
            <a:pPr marL="914400" lvl="1" indent="-457200">
              <a:spcBef>
                <a:spcPct val="0"/>
              </a:spcBef>
              <a:spcAft>
                <a:spcPct val="30000"/>
              </a:spcAft>
              <a:buFont typeface="Arial" pitchFamily="34" charset="0"/>
              <a:buChar char="•"/>
            </a:pPr>
            <a:r>
              <a:rPr lang="en-US" dirty="0" smtClean="0"/>
              <a:t>Breakfast improves attention, memory, test performance, attendance &amp; weight control</a:t>
            </a:r>
          </a:p>
          <a:p>
            <a:pPr marL="914400" lvl="1" indent="-457200">
              <a:spcBef>
                <a:spcPct val="0"/>
              </a:spcBef>
              <a:spcAft>
                <a:spcPct val="30000"/>
              </a:spcAft>
              <a:buFont typeface="Arial" pitchFamily="34" charset="0"/>
              <a:buChar char="•"/>
            </a:pPr>
            <a:r>
              <a:rPr lang="en-US" dirty="0" smtClean="0"/>
              <a:t>Food insufficiency is related to poor behavior and academic function in low income children</a:t>
            </a:r>
          </a:p>
          <a:p>
            <a:pPr marL="914400" lvl="1" indent="-457200">
              <a:spcBef>
                <a:spcPct val="0"/>
              </a:spcBef>
              <a:spcAft>
                <a:spcPct val="30000"/>
              </a:spcAft>
              <a:buFont typeface="Arial" pitchFamily="34" charset="0"/>
              <a:buChar char="•"/>
            </a:pPr>
            <a:r>
              <a:rPr lang="en-US" dirty="0" smtClean="0"/>
              <a:t>Food quality and frequency may relate to positive academic effects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4000" b="1" dirty="0" smtClean="0">
                <a:solidFill>
                  <a:schemeClr val="bg1"/>
                </a:solidFill>
              </a:rPr>
              <a:t>The Science of Health &amp; Learning:  </a:t>
            </a:r>
            <a:r>
              <a:rPr lang="en-US" sz="4000" b="1" dirty="0" smtClean="0">
                <a:solidFill>
                  <a:srgbClr val="009999"/>
                </a:solidFill>
              </a:rPr>
              <a:t>Nutrition</a:t>
            </a:r>
          </a:p>
        </p:txBody>
      </p:sp>
      <p:sp>
        <p:nvSpPr>
          <p:cNvPr id="14339" name="Rectangle 3"/>
          <p:cNvSpPr>
            <a:spLocks noGrp="1" noChangeArrowheads="1"/>
          </p:cNvSpPr>
          <p:nvPr>
            <p:ph type="body" idx="1"/>
          </p:nvPr>
        </p:nvSpPr>
        <p:spPr>
          <a:xfrm>
            <a:off x="533400" y="1905000"/>
            <a:ext cx="8229600" cy="4530725"/>
          </a:xfrm>
        </p:spPr>
        <p:txBody>
          <a:bodyPr/>
          <a:lstStyle/>
          <a:p>
            <a:pPr>
              <a:spcBef>
                <a:spcPct val="0"/>
              </a:spcBef>
              <a:spcAft>
                <a:spcPct val="30000"/>
              </a:spcAft>
              <a:buFont typeface="Wingdings" pitchFamily="2" charset="2"/>
              <a:buChar char="§"/>
            </a:pPr>
            <a:r>
              <a:rPr lang="en-US" sz="3600" b="1" dirty="0" smtClean="0">
                <a:solidFill>
                  <a:srgbClr val="009999"/>
                </a:solidFill>
              </a:rPr>
              <a:t>Nutrition</a:t>
            </a:r>
          </a:p>
          <a:p>
            <a:pPr marL="847725" lvl="1" indent="-390525">
              <a:spcBef>
                <a:spcPct val="0"/>
              </a:spcBef>
              <a:spcAft>
                <a:spcPct val="30000"/>
              </a:spcAft>
              <a:buFont typeface="Arial" pitchFamily="34" charset="0"/>
              <a:buChar char="•"/>
            </a:pPr>
            <a:r>
              <a:rPr lang="en-US" dirty="0" smtClean="0"/>
              <a:t>Children who participate in school nutrition programs are less likely to have discipline problems.</a:t>
            </a:r>
          </a:p>
          <a:p>
            <a:pPr marL="847725" lvl="1" indent="-390525">
              <a:spcBef>
                <a:spcPct val="0"/>
              </a:spcBef>
              <a:spcAft>
                <a:spcPts val="600"/>
              </a:spcAft>
              <a:buFont typeface="Arial" pitchFamily="34" charset="0"/>
              <a:buChar char="•"/>
            </a:pPr>
            <a:r>
              <a:rPr lang="en-US" dirty="0" smtClean="0"/>
              <a:t>School breakfast participants, 3</a:t>
            </a:r>
            <a:r>
              <a:rPr lang="en-US" baseline="30000" dirty="0" smtClean="0"/>
              <a:t>rd</a:t>
            </a:r>
            <a:r>
              <a:rPr lang="en-US" dirty="0" smtClean="0"/>
              <a:t>-5</a:t>
            </a:r>
            <a:r>
              <a:rPr lang="en-US" baseline="30000" dirty="0" smtClean="0"/>
              <a:t>th</a:t>
            </a:r>
            <a:r>
              <a:rPr lang="en-US" dirty="0" smtClean="0"/>
              <a:t> grade, realized gains in math, reading and vocabulary</a:t>
            </a:r>
          </a:p>
          <a:p>
            <a:pPr marL="1247775" lvl="2" indent="-390525">
              <a:spcBef>
                <a:spcPct val="0"/>
              </a:spcBef>
              <a:spcAft>
                <a:spcPct val="30000"/>
              </a:spcAft>
            </a:pPr>
            <a:r>
              <a:rPr lang="en-US" sz="2400" dirty="0" smtClean="0"/>
              <a:t>Reduced rates of tardiness and absenteeism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0"/>
            <a:ext cx="8229600" cy="788988"/>
          </a:xfrm>
        </p:spPr>
        <p:txBody>
          <a:bodyPr/>
          <a:lstStyle/>
          <a:p>
            <a:r>
              <a:rPr lang="en-US" sz="4000" b="1" dirty="0" smtClean="0">
                <a:solidFill>
                  <a:schemeClr val="bg1"/>
                </a:solidFill>
              </a:rPr>
              <a:t>References</a:t>
            </a:r>
          </a:p>
        </p:txBody>
      </p:sp>
      <p:sp>
        <p:nvSpPr>
          <p:cNvPr id="10243" name="Rectangle 3"/>
          <p:cNvSpPr>
            <a:spLocks noGrp="1" noChangeArrowheads="1"/>
          </p:cNvSpPr>
          <p:nvPr>
            <p:ph type="body" idx="1"/>
          </p:nvPr>
        </p:nvSpPr>
        <p:spPr>
          <a:xfrm>
            <a:off x="673100" y="800100"/>
            <a:ext cx="8166100" cy="5334000"/>
          </a:xfrm>
        </p:spPr>
        <p:txBody>
          <a:bodyPr/>
          <a:lstStyle/>
          <a:p>
            <a:pPr>
              <a:lnSpc>
                <a:spcPct val="95000"/>
              </a:lnSpc>
              <a:buFont typeface="Wingdings" pitchFamily="2" charset="2"/>
              <a:buChar char="§"/>
            </a:pPr>
            <a:r>
              <a:rPr lang="en-US" sz="1800" dirty="0" err="1" smtClean="0"/>
              <a:t>Karsting</a:t>
            </a:r>
            <a:r>
              <a:rPr lang="en-US" sz="1800" dirty="0" smtClean="0"/>
              <a:t> K. Exploring the evidence-base for the relationship between health and learning. Nebraska DHHS, Division of Public Health. Poster presented at American School Health Assn, Denver CO. Oct 2010.</a:t>
            </a:r>
          </a:p>
          <a:p>
            <a:pPr>
              <a:lnSpc>
                <a:spcPct val="95000"/>
              </a:lnSpc>
              <a:buFont typeface="Wingdings" pitchFamily="2" charset="2"/>
              <a:buChar char="§"/>
            </a:pPr>
            <a:r>
              <a:rPr lang="en-US" sz="1800" dirty="0" smtClean="0"/>
              <a:t>Murray NN, Garza JC, et. al. Fitness and academic achievement among 3</a:t>
            </a:r>
            <a:r>
              <a:rPr lang="en-US" sz="1800" baseline="30000" dirty="0" smtClean="0"/>
              <a:t>rd</a:t>
            </a:r>
            <a:r>
              <a:rPr lang="en-US" sz="1800" dirty="0" smtClean="0"/>
              <a:t> and 4</a:t>
            </a:r>
            <a:r>
              <a:rPr lang="en-US" sz="1800" baseline="30000" dirty="0" smtClean="0"/>
              <a:t>th</a:t>
            </a:r>
            <a:r>
              <a:rPr lang="en-US" sz="1800" dirty="0" smtClean="0"/>
              <a:t> grade students in Texas. Paper presented at ACSM annual meeting, Indianapolis IN. May 2008.</a:t>
            </a:r>
          </a:p>
          <a:p>
            <a:pPr>
              <a:lnSpc>
                <a:spcPct val="95000"/>
              </a:lnSpc>
              <a:buFont typeface="Wingdings" pitchFamily="2" charset="2"/>
              <a:buChar char="§"/>
            </a:pPr>
            <a:r>
              <a:rPr lang="en-US" sz="1800" dirty="0" err="1" smtClean="0"/>
              <a:t>Tomporowski</a:t>
            </a:r>
            <a:r>
              <a:rPr lang="en-US" sz="1800" dirty="0" smtClean="0"/>
              <a:t> PD. Cognitive and behavioral responses to acute exercise in youth: A review. Pediatric Exercise Science 2003.</a:t>
            </a:r>
          </a:p>
          <a:p>
            <a:pPr>
              <a:lnSpc>
                <a:spcPct val="95000"/>
              </a:lnSpc>
              <a:buFont typeface="Wingdings" pitchFamily="2" charset="2"/>
              <a:buChar char="§"/>
            </a:pPr>
            <a:r>
              <a:rPr lang="en-US" sz="1800" dirty="0" err="1" smtClean="0"/>
              <a:t>Sallis</a:t>
            </a:r>
            <a:r>
              <a:rPr lang="en-US" sz="1800" dirty="0" smtClean="0"/>
              <a:t> JF, McKenzie TL, et. al. Effects of health-related physical education on academic achievement: Project SPARK. Research Quarterly for Exercise and Sport, 1999.</a:t>
            </a:r>
          </a:p>
          <a:p>
            <a:pPr>
              <a:lnSpc>
                <a:spcPct val="95000"/>
              </a:lnSpc>
              <a:buFont typeface="Wingdings" pitchFamily="2" charset="2"/>
              <a:buChar char="§"/>
            </a:pPr>
            <a:r>
              <a:rPr lang="en-US" sz="1800" dirty="0" err="1" smtClean="0"/>
              <a:t>Mahar</a:t>
            </a:r>
            <a:r>
              <a:rPr lang="en-US" sz="1800" dirty="0" smtClean="0"/>
              <a:t> MT, Murphy SK, et. al. Effects of a classroom-based program on PA and on-task behavior. MSSE, 2006.</a:t>
            </a:r>
          </a:p>
          <a:p>
            <a:pPr>
              <a:lnSpc>
                <a:spcPct val="95000"/>
              </a:lnSpc>
              <a:buFont typeface="Wingdings" pitchFamily="2" charset="2"/>
              <a:buChar char="§"/>
            </a:pPr>
            <a:r>
              <a:rPr lang="en-US" sz="1800" dirty="0" err="1" smtClean="0"/>
              <a:t>Buzby</a:t>
            </a:r>
            <a:r>
              <a:rPr lang="en-US" sz="1800" dirty="0" smtClean="0"/>
              <a:t> JC, Guthrie JF, Kantor LS. Evaluation of the USDA fruit and vegetable pilot program: report to Congress. Washington, DC: Economic Research Service, 2003.</a:t>
            </a:r>
          </a:p>
          <a:p>
            <a:pPr>
              <a:lnSpc>
                <a:spcPct val="95000"/>
              </a:lnSpc>
              <a:buFont typeface="Wingdings" pitchFamily="2" charset="2"/>
              <a:buChar char="§"/>
            </a:pPr>
            <a:r>
              <a:rPr lang="en-US" sz="1800" dirty="0" smtClean="0"/>
              <a:t>Meyers AF, Sampson AE, et. al. School breakfast program and school performance. American Journal of Diseases of Children, 1989.</a:t>
            </a:r>
          </a:p>
          <a:p>
            <a:pPr>
              <a:lnSpc>
                <a:spcPct val="95000"/>
              </a:lnSpc>
              <a:buFont typeface="Wingdings" pitchFamily="2" charset="2"/>
              <a:buChar char="§"/>
            </a:pPr>
            <a:r>
              <a:rPr lang="en-US" sz="1800" dirty="0" err="1" smtClean="0"/>
              <a:t>Rampersaud</a:t>
            </a:r>
            <a:r>
              <a:rPr lang="en-US" sz="1800" dirty="0" smtClean="0"/>
              <a:t> G, Pereira M, et. al. Breakfast habits, nutritional status, body weight, and academic performance in children and adolescents. JADA, 2005.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1">
      <a:dk1>
        <a:sysClr val="windowText" lastClr="000000"/>
      </a:dk1>
      <a:lt1>
        <a:srgbClr val="000000"/>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8_Office Theme">
  <a:themeElements>
    <a:clrScheme name="Custom 11">
      <a:dk1>
        <a:sysClr val="windowText" lastClr="000000"/>
      </a:dk1>
      <a:lt1>
        <a:srgbClr val="000000"/>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11">
      <a:dk1>
        <a:sysClr val="windowText" lastClr="000000"/>
      </a:dk1>
      <a:lt1>
        <a:srgbClr val="000000"/>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Custom 11">
      <a:dk1>
        <a:sysClr val="windowText" lastClr="000000"/>
      </a:dk1>
      <a:lt1>
        <a:srgbClr val="000000"/>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Custom 11">
      <a:dk1>
        <a:sysClr val="windowText" lastClr="000000"/>
      </a:dk1>
      <a:lt1>
        <a:srgbClr val="000000"/>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0_Office Theme">
  <a:themeElements>
    <a:clrScheme name="Custom 11">
      <a:dk1>
        <a:sysClr val="windowText" lastClr="000000"/>
      </a:dk1>
      <a:lt1>
        <a:srgbClr val="000000"/>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Office Theme">
  <a:themeElements>
    <a:clrScheme name="Custom 11">
      <a:dk1>
        <a:sysClr val="windowText" lastClr="000000"/>
      </a:dk1>
      <a:lt1>
        <a:srgbClr val="000000"/>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Office Theme">
  <a:themeElements>
    <a:clrScheme name="Custom 11">
      <a:dk1>
        <a:sysClr val="windowText" lastClr="000000"/>
      </a:dk1>
      <a:lt1>
        <a:srgbClr val="000000"/>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Office Theme">
  <a:themeElements>
    <a:clrScheme name="Custom 11">
      <a:dk1>
        <a:sysClr val="windowText" lastClr="000000"/>
      </a:dk1>
      <a:lt1>
        <a:srgbClr val="000000"/>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_Office Theme">
  <a:themeElements>
    <a:clrScheme name="Custom 11">
      <a:dk1>
        <a:sysClr val="windowText" lastClr="000000"/>
      </a:dk1>
      <a:lt1>
        <a:srgbClr val="000000"/>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324</TotalTime>
  <Words>1148</Words>
  <Application>Microsoft Office PowerPoint</Application>
  <PresentationFormat>On-screen Show (4:3)</PresentationFormat>
  <Paragraphs>120</Paragraphs>
  <Slides>11</Slides>
  <Notes>11</Notes>
  <HiddenSlides>0</HiddenSlides>
  <MMClips>0</MMClips>
  <ScaleCrop>false</ScaleCrop>
  <HeadingPairs>
    <vt:vector size="6" baseType="variant">
      <vt:variant>
        <vt:lpstr>Theme</vt:lpstr>
      </vt:variant>
      <vt:variant>
        <vt:i4>10</vt:i4>
      </vt:variant>
      <vt:variant>
        <vt:lpstr>Embedded OLE Servers</vt:lpstr>
      </vt:variant>
      <vt:variant>
        <vt:i4>1</vt:i4>
      </vt:variant>
      <vt:variant>
        <vt:lpstr>Slide Titles</vt:lpstr>
      </vt:variant>
      <vt:variant>
        <vt:i4>11</vt:i4>
      </vt:variant>
    </vt:vector>
  </HeadingPairs>
  <TitlesOfParts>
    <vt:vector size="22" baseType="lpstr">
      <vt:lpstr>Office Theme</vt:lpstr>
      <vt:lpstr>1_Office Theme</vt:lpstr>
      <vt:lpstr>2_Office Theme</vt:lpstr>
      <vt:lpstr>3_Office Theme</vt:lpstr>
      <vt:lpstr>10_Office Theme</vt:lpstr>
      <vt:lpstr>4_Office Theme</vt:lpstr>
      <vt:lpstr>5_Office Theme</vt:lpstr>
      <vt:lpstr>6_Office Theme</vt:lpstr>
      <vt:lpstr>7_Office Theme</vt:lpstr>
      <vt:lpstr>8_Office Theme</vt:lpstr>
      <vt:lpstr>Chart</vt:lpstr>
      <vt:lpstr>Health and Academic Achievement</vt:lpstr>
      <vt:lpstr>Key Messages</vt:lpstr>
      <vt:lpstr> Poor nutrition and inadequate physical activity in children has far reaching consequences…</vt:lpstr>
      <vt:lpstr>Slide 4</vt:lpstr>
      <vt:lpstr>The Science of Health &amp; Learning:  Physical Activity</vt:lpstr>
      <vt:lpstr>The Science of Health &amp; Learning:  Physical Activity</vt:lpstr>
      <vt:lpstr>The Science of Health &amp; Learning:  Nutrition</vt:lpstr>
      <vt:lpstr>The Science of Health &amp; Learning:  Nutrition</vt:lpstr>
      <vt:lpstr>References</vt:lpstr>
      <vt:lpstr>Slide 10</vt:lpstr>
      <vt:lpstr>Other Resources See Training Manual (Tab 5)</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Academic Achievement</dc:title>
  <dc:creator> </dc:creator>
  <cp:lastModifiedBy> </cp:lastModifiedBy>
  <cp:revision>17</cp:revision>
  <dcterms:created xsi:type="dcterms:W3CDTF">2010-09-19T11:02:21Z</dcterms:created>
  <dcterms:modified xsi:type="dcterms:W3CDTF">2011-07-13T13:44:00Z</dcterms:modified>
</cp:coreProperties>
</file>