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6" r:id="rId3"/>
    <p:sldId id="258" r:id="rId4"/>
    <p:sldId id="265" r:id="rId5"/>
    <p:sldId id="259" r:id="rId6"/>
    <p:sldId id="263" r:id="rId7"/>
    <p:sldId id="260" r:id="rId8"/>
    <p:sldId id="261" r:id="rId9"/>
    <p:sldId id="262" r:id="rId10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86AE"/>
    <a:srgbClr val="9D7792"/>
    <a:srgbClr val="D36D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8" autoAdjust="0"/>
  </p:normalViewPr>
  <p:slideViewPr>
    <p:cSldViewPr snapToGrid="0"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184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FECA8AC7-F3D1-4CC3-A74B-691C4D415B14}" type="datetimeFigureOut">
              <a:rPr lang="en-US"/>
              <a:pPr>
                <a:defRPr/>
              </a:pPr>
              <a:t>07/18/2011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614251D6-4531-4E95-B693-B4F3F8204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56D8DFC1-EAB6-4D53-BD58-E6542475C8FC}" type="datetimeFigureOut">
              <a:rPr lang="en-US"/>
              <a:pPr>
                <a:defRPr/>
              </a:pPr>
              <a:t>07/18/2011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3A0D27A2-68D0-4AB1-AE7B-0FC60D078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D1B823-FCD0-4B7D-AD33-5603987902A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7BB1D1-F52A-4874-A4CC-D716CA53E5B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20E0D3-7701-42BE-8D5F-AC1052E8E6C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20E0D3-7701-42BE-8D5F-AC1052E8E6C1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DD46D9-1397-431C-8A09-B22AE7F78B53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703648-176D-4F7D-87DB-60354601AC95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BA6E7E-5200-4A8F-BDD0-2A91E2BCD8B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028853-4A05-4A0A-9144-FF06FD7142C5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6C9CF9-8F53-40FB-BDF9-D35D448F252F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HAPE_PPTHeaderNEW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625" y="177800"/>
            <a:ext cx="87169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SHAPE_PPTFooterNEW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225" y="6224588"/>
            <a:ext cx="8729663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15845" y="2428568"/>
            <a:ext cx="6243483" cy="1342974"/>
          </a:xfrm>
        </p:spPr>
        <p:txBody>
          <a:bodyPr anchor="ctr"/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5677" y="4014122"/>
            <a:ext cx="6243483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0538" y="52388"/>
            <a:ext cx="1855787" cy="661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8413" y="52388"/>
            <a:ext cx="5419725" cy="661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528763"/>
            <a:ext cx="3636963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363" y="1528763"/>
            <a:ext cx="3636962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5025" y="1493838"/>
            <a:ext cx="742791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8675" y="2576513"/>
            <a:ext cx="7426325" cy="506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73038" y="6450013"/>
            <a:ext cx="715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DE39A15D-75B3-481F-82B0-31236DB37416}" type="slidenum">
              <a:rPr lang="en-US" sz="1200" b="1">
                <a:solidFill>
                  <a:schemeClr val="bg1"/>
                </a:solidFill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200" b="1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029" name="Picture 8" descr="SHAPE_PPTFooterNEW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6875" y="6234113"/>
            <a:ext cx="8280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5" descr="SHAPE_PPTHeader1136 copy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4800" y="179388"/>
            <a:ext cx="8455025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01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2pPr>
      <a:lvl3pPr marL="9175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s"/>
        <a:defRPr sz="2400">
          <a:solidFill>
            <a:schemeClr val="tx1"/>
          </a:solidFill>
          <a:latin typeface="+mn-lt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tx1"/>
          </a:solidFill>
          <a:latin typeface="+mn-lt"/>
        </a:defRPr>
      </a:lvl4pPr>
      <a:lvl5pPr marL="16033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5pPr>
      <a:lvl6pPr marL="206057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6pPr>
      <a:lvl7pPr marL="251777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7pPr>
      <a:lvl8pPr marL="297497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8pPr>
      <a:lvl9pPr marL="343217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0"/>
          <p:cNvSpPr>
            <a:spLocks noGrp="1" noChangeArrowheads="1"/>
          </p:cNvSpPr>
          <p:nvPr>
            <p:ph type="ctrTitle"/>
          </p:nvPr>
        </p:nvSpPr>
        <p:spPr>
          <a:xfrm>
            <a:off x="1" y="2232211"/>
            <a:ext cx="9143999" cy="3416320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7200" dirty="0" smtClean="0"/>
              <a:t>Welcome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16859" y="3993777"/>
            <a:ext cx="85254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+mj-lt"/>
              </a:rPr>
              <a:t>Georgia Fitness Assessment </a:t>
            </a:r>
            <a:br>
              <a:rPr lang="en-US" sz="4800" b="1" dirty="0" smtClean="0">
                <a:latin typeface="+mj-lt"/>
              </a:rPr>
            </a:br>
            <a:r>
              <a:rPr lang="en-US" sz="4800" b="1" dirty="0" smtClean="0">
                <a:latin typeface="+mj-lt"/>
              </a:rPr>
              <a:t>Training</a:t>
            </a:r>
            <a:endParaRPr lang="en-US" sz="4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835025" y="1142907"/>
            <a:ext cx="7427913" cy="1323439"/>
          </a:xfr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  <a:latin typeface="+mn-lt"/>
              </a:rPr>
              <a:t>Student Health and Physical Education (S.H.A.P.E.) </a:t>
            </a:r>
            <a:r>
              <a:rPr lang="en-US" sz="4000" dirty="0" smtClean="0">
                <a:solidFill>
                  <a:schemeClr val="tx1"/>
                </a:solidFill>
                <a:latin typeface="+mn-lt"/>
              </a:rPr>
              <a:t>Partnership</a:t>
            </a:r>
            <a:endParaRPr lang="en-US" sz="4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type="body" idx="1"/>
          </p:nvPr>
        </p:nvSpPr>
        <p:spPr>
          <a:xfrm>
            <a:off x="497542" y="2710983"/>
            <a:ext cx="8162364" cy="2909887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b="1" dirty="0" smtClean="0"/>
              <a:t>The Georgia SHAPE Partnership </a:t>
            </a:r>
            <a:r>
              <a:rPr lang="en-US" dirty="0" smtClean="0"/>
              <a:t>is a group of government, education, healthcare and non-profit leaders brought together by the Governor in 2010 to support funding, training, data centralization, reward/recognition, and a sustainable plan for long-term results.</a:t>
            </a:r>
            <a:endParaRPr lang="en-US" b="1" dirty="0" smtClean="0"/>
          </a:p>
          <a:p>
            <a:pPr>
              <a:spcAft>
                <a:spcPts val="600"/>
              </a:spcAft>
            </a:pPr>
            <a:r>
              <a:rPr lang="en-US" b="1" dirty="0" smtClean="0"/>
              <a:t>The DOE Fitness Advisory Committee provides </a:t>
            </a:r>
            <a:r>
              <a:rPr lang="en-US" dirty="0" smtClean="0"/>
              <a:t>an expert panel assembled to develop the details of the approach—identifying the testing tool, testing requirements for each grade level, and communicating reporting needs.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 </a:t>
            </a:r>
          </a:p>
          <a:p>
            <a:pPr lvl="2" eaLnBrk="1" hangingPunct="1"/>
            <a:endParaRPr lang="en-US" sz="14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/>
          <p:cNvSpPr>
            <a:spLocks noGrp="1"/>
          </p:cNvSpPr>
          <p:nvPr>
            <p:ph type="title"/>
          </p:nvPr>
        </p:nvSpPr>
        <p:spPr>
          <a:xfrm>
            <a:off x="915894" y="894884"/>
            <a:ext cx="7427913" cy="928687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Georgia S.H.A.P.E. Partners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"/>
          </p:nvPr>
        </p:nvSpPr>
        <p:spPr>
          <a:xfrm>
            <a:off x="723900" y="3023686"/>
            <a:ext cx="7531100" cy="2940385"/>
          </a:xfrm>
        </p:spPr>
        <p:txBody>
          <a:bodyPr/>
          <a:lstStyle/>
          <a:p>
            <a:pPr marL="230188" lvl="2" indent="-230188" algn="ctr">
              <a:buSzTx/>
              <a:buFont typeface="Wingdings" pitchFamily="2" charset="2"/>
              <a:buNone/>
            </a:pPr>
            <a:r>
              <a:rPr lang="en-US" sz="1800" b="1" dirty="0" smtClean="0"/>
              <a:t>The Georgia Department of Education</a:t>
            </a:r>
          </a:p>
          <a:p>
            <a:pPr marL="230188" lvl="2" indent="-230188" algn="ctr">
              <a:buSzTx/>
              <a:buFont typeface="Wingdings" pitchFamily="2" charset="2"/>
              <a:buNone/>
            </a:pPr>
            <a:r>
              <a:rPr lang="en-US" sz="1800" b="1" dirty="0" smtClean="0"/>
              <a:t>The Georgia Governor’s Office</a:t>
            </a:r>
          </a:p>
          <a:p>
            <a:pPr marL="230188" lvl="2" indent="-230188" algn="ctr">
              <a:buSzTx/>
              <a:buFont typeface="Wingdings" pitchFamily="2" charset="2"/>
              <a:buNone/>
            </a:pPr>
            <a:r>
              <a:rPr lang="en-US" sz="1800" b="1" dirty="0" smtClean="0"/>
              <a:t>Children’s Healthcare of Atlanta</a:t>
            </a:r>
          </a:p>
          <a:p>
            <a:pPr marL="230188" lvl="2" indent="-230188" algn="ctr">
              <a:buSzTx/>
              <a:buNone/>
            </a:pPr>
            <a:r>
              <a:rPr lang="en-US" sz="1800" b="1" dirty="0" smtClean="0"/>
              <a:t>Georgia Department of Public Health, Maternal and Child Health Program</a:t>
            </a:r>
          </a:p>
          <a:p>
            <a:pPr marL="230188" lvl="2" indent="-230188" algn="ctr">
              <a:buSzTx/>
              <a:buFont typeface="Wingdings" pitchFamily="2" charset="2"/>
              <a:buNone/>
            </a:pPr>
            <a:r>
              <a:rPr lang="en-US" sz="1800" b="1" dirty="0" smtClean="0"/>
              <a:t>Atlanta Falcons Youth Foundation</a:t>
            </a:r>
          </a:p>
          <a:p>
            <a:pPr marL="230188" lvl="2" indent="-230188" algn="ctr">
              <a:buSzTx/>
              <a:buFont typeface="Wingdings" pitchFamily="2" charset="2"/>
              <a:buNone/>
            </a:pPr>
            <a:r>
              <a:rPr lang="en-US" sz="1800" b="1" dirty="0" smtClean="0"/>
              <a:t>The Arthur M. Blank Family Foundation</a:t>
            </a:r>
          </a:p>
          <a:p>
            <a:pPr marL="230188" lvl="2" indent="-230188" algn="ctr">
              <a:buSzTx/>
              <a:buFont typeface="Wingdings" pitchFamily="2" charset="2"/>
              <a:buNone/>
            </a:pPr>
            <a:r>
              <a:rPr lang="en-US" sz="1800" b="1" dirty="0" smtClean="0"/>
              <a:t>The Atlanta Braves Foundation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0" y="2005013"/>
            <a:ext cx="6477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9188" y="2028825"/>
            <a:ext cx="6000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4200" y="2055813"/>
            <a:ext cx="7143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57788" y="2119313"/>
            <a:ext cx="12573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16675" y="2065338"/>
            <a:ext cx="895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91413" y="2151063"/>
            <a:ext cx="10382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27338" y="2006600"/>
            <a:ext cx="625475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0463" y="2022475"/>
            <a:ext cx="11176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/>
          <p:cNvSpPr>
            <a:spLocks noGrp="1"/>
          </p:cNvSpPr>
          <p:nvPr>
            <p:ph type="title"/>
          </p:nvPr>
        </p:nvSpPr>
        <p:spPr>
          <a:xfrm>
            <a:off x="915894" y="894884"/>
            <a:ext cx="7427913" cy="928687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Other Contributors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"/>
          </p:nvPr>
        </p:nvSpPr>
        <p:spPr>
          <a:xfrm>
            <a:off x="300038" y="1844861"/>
            <a:ext cx="8501062" cy="3254375"/>
          </a:xfrm>
        </p:spPr>
        <p:txBody>
          <a:bodyPr/>
          <a:lstStyle/>
          <a:p>
            <a:pPr marL="230188" lvl="2" indent="-230188" algn="ctr">
              <a:buSzTx/>
              <a:buFont typeface="Wingdings" pitchFamily="2" charset="2"/>
              <a:buNone/>
            </a:pPr>
            <a:endParaRPr lang="en-US" sz="2000" b="1" dirty="0" smtClean="0"/>
          </a:p>
          <a:p>
            <a:pPr marL="230188" lvl="2" indent="-230188" algn="ctr">
              <a:buSzTx/>
              <a:buFont typeface="Wingdings" pitchFamily="2" charset="2"/>
              <a:buNone/>
            </a:pPr>
            <a:r>
              <a:rPr lang="en-US" b="1" dirty="0" smtClean="0"/>
              <a:t>HealthMPowers – </a:t>
            </a:r>
            <a:r>
              <a:rPr lang="en-US" dirty="0" smtClean="0"/>
              <a:t>developed training and all training resources</a:t>
            </a:r>
          </a:p>
          <a:p>
            <a:pPr marL="230188" lvl="2" indent="-230188" algn="ctr">
              <a:buSzTx/>
              <a:buFont typeface="Wingdings" pitchFamily="2" charset="2"/>
              <a:buNone/>
            </a:pPr>
            <a:r>
              <a:rPr lang="en-US" b="1" dirty="0" smtClean="0"/>
              <a:t>Georgia State University – </a:t>
            </a:r>
            <a:r>
              <a:rPr lang="en-US" dirty="0" smtClean="0"/>
              <a:t>conducted the evaluation of the pilot</a:t>
            </a:r>
          </a:p>
          <a:p>
            <a:pPr marL="230188" lvl="2" indent="-230188" algn="ctr">
              <a:buSzTx/>
              <a:buFont typeface="Wingdings" pitchFamily="2" charset="2"/>
              <a:buNone/>
            </a:pPr>
            <a:r>
              <a:rPr lang="en-US" b="1" dirty="0" smtClean="0"/>
              <a:t>Pilot School District PE Teachers- </a:t>
            </a:r>
            <a:r>
              <a:rPr lang="en-US" dirty="0" smtClean="0"/>
              <a:t>provided invaluable feedback</a:t>
            </a:r>
          </a:p>
          <a:p>
            <a:pPr marL="230188" lvl="2" indent="-230188" algn="ctr">
              <a:buSzTx/>
              <a:buFont typeface="Wingdings" pitchFamily="2" charset="2"/>
              <a:buNone/>
            </a:pPr>
            <a:r>
              <a:rPr lang="en-US" b="1" dirty="0" smtClean="0"/>
              <a:t>Bibb</a:t>
            </a:r>
          </a:p>
          <a:p>
            <a:pPr marL="230188" lvl="2" indent="-230188" algn="ctr">
              <a:buSzTx/>
              <a:buFont typeface="Wingdings" pitchFamily="2" charset="2"/>
              <a:buNone/>
            </a:pPr>
            <a:r>
              <a:rPr lang="en-US" b="1" dirty="0" smtClean="0"/>
              <a:t>Gwinnett</a:t>
            </a:r>
          </a:p>
          <a:p>
            <a:pPr marL="230188" lvl="2" indent="-230188" algn="ctr">
              <a:buSzTx/>
              <a:buFont typeface="Wingdings" pitchFamily="2" charset="2"/>
              <a:buNone/>
            </a:pPr>
            <a:r>
              <a:rPr lang="en-US" b="1" dirty="0" smtClean="0"/>
              <a:t>Hall</a:t>
            </a:r>
          </a:p>
          <a:p>
            <a:pPr marL="230188" lvl="2" indent="-230188" algn="ctr">
              <a:buSzTx/>
              <a:buFont typeface="Wingdings" pitchFamily="2" charset="2"/>
              <a:buNone/>
            </a:pPr>
            <a:r>
              <a:rPr lang="en-US" b="1" dirty="0" smtClean="0"/>
              <a:t>Lowndes</a:t>
            </a:r>
          </a:p>
          <a:p>
            <a:pPr marL="230188" lvl="2" indent="-230188" algn="ctr">
              <a:buSzTx/>
              <a:buFont typeface="Wingdings" pitchFamily="2" charset="2"/>
              <a:buNone/>
            </a:pPr>
            <a:r>
              <a:rPr lang="en-US" b="1" dirty="0" smtClean="0"/>
              <a:t>White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82388" y="1480390"/>
            <a:ext cx="8686800" cy="536575"/>
          </a:xfrm>
        </p:spPr>
        <p:txBody>
          <a:bodyPr/>
          <a:lstStyle/>
          <a:p>
            <a:pPr algn="l" eaLnBrk="1" hangingPunct="1"/>
            <a:r>
              <a:rPr lang="en-US" sz="4000" dirty="0" smtClean="0"/>
              <a:t>Introductions and Housekeeping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74887" y="2442043"/>
            <a:ext cx="7426325" cy="3649475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Introductions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Name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School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Your physical activity of choice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Restrooms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Breaks/Lunch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04719" y="1117319"/>
            <a:ext cx="7427913" cy="928687"/>
          </a:xfrm>
        </p:spPr>
        <p:txBody>
          <a:bodyPr/>
          <a:lstStyle/>
          <a:p>
            <a:pPr algn="l" eaLnBrk="1" hangingPunct="1"/>
            <a:r>
              <a:rPr lang="en-US" sz="4000" dirty="0" smtClean="0"/>
              <a:t>What We Need from You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8675" y="2576513"/>
            <a:ext cx="7426325" cy="2295525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Active Participation in the Training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After the training, feedback regarding what else you need.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Your questions, concerns and solutions.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04719" y="1144214"/>
            <a:ext cx="7427913" cy="928687"/>
          </a:xfrm>
        </p:spPr>
        <p:txBody>
          <a:bodyPr/>
          <a:lstStyle/>
          <a:p>
            <a:pPr algn="l" eaLnBrk="1" hangingPunct="1"/>
            <a:r>
              <a:rPr lang="en-US" sz="4000" dirty="0" smtClean="0"/>
              <a:t>Agenda and Training Manual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800" dirty="0" smtClean="0"/>
              <a:t>Agenda is a guide.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sz="2800" dirty="0" smtClean="0"/>
              <a:t>Training Manual is a resource.</a:t>
            </a:r>
            <a:endParaRPr lang="en-US" sz="2800" b="1" dirty="0" smtClean="0">
              <a:solidFill>
                <a:srgbClr val="3366FF"/>
              </a:solidFill>
            </a:endParaRPr>
          </a:p>
          <a:p>
            <a:pPr marL="0"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r>
              <a:rPr lang="en-US" sz="2800" b="1" dirty="0" smtClean="0">
                <a:solidFill>
                  <a:srgbClr val="3366FF"/>
                </a:solidFill>
              </a:rPr>
              <a:t>All PPTs and resources </a:t>
            </a:r>
            <a:r>
              <a:rPr lang="en-US" sz="2800" dirty="0" smtClean="0"/>
              <a:t>will be available for download from the DOE website.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91272" y="1211450"/>
            <a:ext cx="7427913" cy="928687"/>
          </a:xfrm>
        </p:spPr>
        <p:txBody>
          <a:bodyPr/>
          <a:lstStyle/>
          <a:p>
            <a:pPr algn="l" eaLnBrk="1" hangingPunct="1"/>
            <a:r>
              <a:rPr lang="en-US" sz="4000" dirty="0" smtClean="0"/>
              <a:t>Purpose of the Day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15228" y="2563066"/>
            <a:ext cx="7426325" cy="3904969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COMPETENCE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Fitness Assessment Protocols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Requirements and Resources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CONFIDENCE 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0070C0"/>
                </a:solidFill>
              </a:rPr>
              <a:t>ENTHUSIASM</a:t>
            </a:r>
            <a:endParaRPr lang="en-US" dirty="0" smtClean="0"/>
          </a:p>
          <a:p>
            <a:pPr algn="ctr" eaLnBrk="1" hangingPunct="1">
              <a:spcBef>
                <a:spcPts val="0"/>
              </a:spcBef>
              <a:spcAft>
                <a:spcPts val="1200"/>
              </a:spcAft>
              <a:buFont typeface="Arial" charset="0"/>
              <a:buNone/>
            </a:pPr>
            <a:r>
              <a:rPr lang="en-US" sz="3200" dirty="0" smtClean="0"/>
              <a:t>Please ask questions!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91272" y="1265238"/>
            <a:ext cx="7427913" cy="928687"/>
          </a:xfrm>
        </p:spPr>
        <p:txBody>
          <a:bodyPr/>
          <a:lstStyle/>
          <a:p>
            <a:pPr algn="l" eaLnBrk="1" hangingPunct="1"/>
            <a:r>
              <a:rPr lang="en-US" sz="4000" dirty="0" smtClean="0"/>
              <a:t>What Your School Will Receive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828675" y="2361360"/>
            <a:ext cx="7426325" cy="506095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sz="2800" dirty="0" smtClean="0"/>
              <a:t>FITNESSGRAM Assessment Kit and Manual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sz="2800" dirty="0" smtClean="0"/>
              <a:t>Licensing for 9.0 Web based software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sz="2800" dirty="0" smtClean="0"/>
              <a:t>Sit and Reach Box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sz="2800" dirty="0" smtClean="0"/>
              <a:t>Scale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sz="2800" dirty="0" smtClean="0"/>
              <a:t>Height Measuring Strip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sz="2800" dirty="0" smtClean="0"/>
              <a:t>Builder’s Square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sz="2800" dirty="0" smtClean="0"/>
              <a:t>Training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sz="2800" dirty="0" smtClean="0"/>
              <a:t>Webinars and Technical Assistance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s_External_blu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5C3C"/>
      </a:accent1>
      <a:accent2>
        <a:srgbClr val="093678"/>
      </a:accent2>
      <a:accent3>
        <a:srgbClr val="FFFFFF"/>
      </a:accent3>
      <a:accent4>
        <a:srgbClr val="000000"/>
      </a:accent4>
      <a:accent5>
        <a:srgbClr val="ADB5AF"/>
      </a:accent5>
      <a:accent6>
        <a:srgbClr val="07306C"/>
      </a:accent6>
      <a:hlink>
        <a:srgbClr val="5C1C49"/>
      </a:hlink>
      <a:folHlink>
        <a:srgbClr val="B50C00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ildrens_External_blu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ldrens_External_blu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ldrens_External_blu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ldrens_External_blu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ldrens_External_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ldrens_External_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ldrens_External_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Childrens_External_blue.ppt</Template>
  <TotalTime>366</TotalTime>
  <Words>285</Words>
  <Application>Microsoft Office PowerPoint</Application>
  <PresentationFormat>Letter Paper (8.5x11 in)</PresentationFormat>
  <Paragraphs>64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Childrens_External_blue</vt:lpstr>
      <vt:lpstr>Welcome   </vt:lpstr>
      <vt:lpstr>Student Health and Physical Education (S.H.A.P.E.) Partnership</vt:lpstr>
      <vt:lpstr> Georgia S.H.A.P.E. Partners</vt:lpstr>
      <vt:lpstr> Other Contributors</vt:lpstr>
      <vt:lpstr>Introductions and Housekeeping</vt:lpstr>
      <vt:lpstr>What We Need from You</vt:lpstr>
      <vt:lpstr>Agenda and Training Manual</vt:lpstr>
      <vt:lpstr>Purpose of the Day</vt:lpstr>
      <vt:lpstr>What Your School Will Receive</vt:lpstr>
    </vt:vector>
  </TitlesOfParts>
  <Company>Children's Healthcare of Atlanta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sc4418</dc:creator>
  <cp:lastModifiedBy>122825</cp:lastModifiedBy>
  <cp:revision>34</cp:revision>
  <dcterms:created xsi:type="dcterms:W3CDTF">2007-04-06T18:01:57Z</dcterms:created>
  <dcterms:modified xsi:type="dcterms:W3CDTF">2011-07-18T13:15:13Z</dcterms:modified>
</cp:coreProperties>
</file>